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96" r:id="rId3"/>
  </p:sldMasterIdLst>
  <p:notesMasterIdLst>
    <p:notesMasterId r:id="rId17"/>
  </p:notesMasterIdLst>
  <p:sldIdLst>
    <p:sldId id="256" r:id="rId4"/>
    <p:sldId id="257" r:id="rId5"/>
    <p:sldId id="258" r:id="rId6"/>
    <p:sldId id="283" r:id="rId7"/>
    <p:sldId id="285" r:id="rId8"/>
    <p:sldId id="266" r:id="rId9"/>
    <p:sldId id="274" r:id="rId10"/>
    <p:sldId id="276" r:id="rId11"/>
    <p:sldId id="277" r:id="rId12"/>
    <p:sldId id="281" r:id="rId13"/>
    <p:sldId id="278" r:id="rId14"/>
    <p:sldId id="279" r:id="rId15"/>
    <p:sldId id="26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A07A34-F58D-4CEA-B30C-0F1875C53E29}" type="datetimeFigureOut">
              <a:rPr lang="en-GB" smtClean="0"/>
              <a:t>04/10/2020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F39D9E-79EE-4709-95B0-86548E4D6394}" type="slidenum">
              <a:rPr lang="en-GB" smtClean="0"/>
              <a:t>‹#›</a:t>
            </a:fld>
            <a:endParaRPr lang="en-GB"/>
          </a:p>
        </p:txBody>
      </p:sp>
    </p:spTree>
    <p:extLst>
      <p:ext uri="{BB962C8B-B14F-4D97-AF65-F5344CB8AC3E}">
        <p14:creationId xmlns:p14="http://schemas.microsoft.com/office/powerpoint/2010/main" val="2470693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Thanks to </a:t>
            </a:r>
            <a:r>
              <a:rPr lang="en-GB" dirty="0" err="1"/>
              <a:t>jamiejemiah</a:t>
            </a:r>
            <a:r>
              <a:rPr lang="en-GB" dirty="0"/>
              <a:t> from TES resources for this</a:t>
            </a:r>
            <a:r>
              <a:rPr lang="en-GB" baseline="0" dirty="0"/>
              <a:t> slide.</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F39D9E-79EE-4709-95B0-86548E4D6394}"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54140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Students could set a target</a:t>
            </a:r>
            <a:r>
              <a:rPr lang="en-GB" baseline="0" dirty="0"/>
              <a:t> to focus on for the lesson. </a:t>
            </a:r>
            <a:endParaRPr lang="en-GB" dirty="0"/>
          </a:p>
        </p:txBody>
      </p:sp>
      <p:sp>
        <p:nvSpPr>
          <p:cNvPr id="4" name="Slide Number Placeholder 3"/>
          <p:cNvSpPr>
            <a:spLocks noGrp="1"/>
          </p:cNvSpPr>
          <p:nvPr>
            <p:ph type="sldNum" sz="quarter" idx="10"/>
          </p:nvPr>
        </p:nvSpPr>
        <p:spPr/>
        <p:txBody>
          <a:bodyPr/>
          <a:lstStyle/>
          <a:p>
            <a:fld id="{6FF39D9E-79EE-4709-95B0-86548E4D6394}" type="slidenum">
              <a:rPr lang="en-GB" smtClean="0"/>
              <a:t>3</a:t>
            </a:fld>
            <a:endParaRPr lang="en-GB"/>
          </a:p>
        </p:txBody>
      </p:sp>
    </p:spTree>
    <p:extLst>
      <p:ext uri="{BB962C8B-B14F-4D97-AF65-F5344CB8AC3E}">
        <p14:creationId xmlns:p14="http://schemas.microsoft.com/office/powerpoint/2010/main" val="3394175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58B0BC31-57B2-4521-9A5E-3BEB608032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C074C7DE-6373-4797-91F5-1E29018095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These are the skills we will practise today!</a:t>
            </a:r>
          </a:p>
        </p:txBody>
      </p:sp>
      <p:sp>
        <p:nvSpPr>
          <p:cNvPr id="10244" name="Slide Number Placeholder 3">
            <a:extLst>
              <a:ext uri="{FF2B5EF4-FFF2-40B4-BE49-F238E27FC236}">
                <a16:creationId xmlns:a16="http://schemas.microsoft.com/office/drawing/2014/main" id="{7CD17840-C10C-426E-BB27-ECD64B83C8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C13ECC38-6BEB-45C9-926F-137A41F9ED29}" type="slidenum">
              <a:rPr kumimoji="0" lang="en-GB"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GB"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 how this speech is effective. There are copies that you could print out for the group if needed.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775B91-36F4-4877-A48C-0B02A3DC965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71172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A031E0F-685F-49CD-A132-5F8F535E19EC}" type="datetimeFigureOut">
              <a:rPr lang="en-GB" smtClean="0"/>
              <a:t>04/10/2020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2433819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31E0F-685F-49CD-A132-5F8F535E19EC}" type="datetimeFigureOut">
              <a:rPr lang="en-GB" smtClean="0"/>
              <a:t>04/10/2020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1294818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31E0F-685F-49CD-A132-5F8F535E19EC}" type="datetimeFigureOut">
              <a:rPr lang="en-GB" smtClean="0"/>
              <a:t>04/10/2020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2945772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EDCADA2-03D1-47D7-85F6-9B14A60FDEE5}"/>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1B7AB99C-C184-4E88-B81E-F39D899C81D8}"/>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3AF551FB-2D10-454A-B5E1-631FBCC61365}"/>
              </a:ext>
            </a:extLst>
          </p:cNvPr>
          <p:cNvSpPr>
            <a:spLocks noGrp="1"/>
          </p:cNvSpPr>
          <p:nvPr>
            <p:ph type="sldNum" sz="quarter" idx="12"/>
          </p:nvPr>
        </p:nvSpPr>
        <p:spPr/>
        <p:txBody>
          <a:bodyPr/>
          <a:lstStyle>
            <a:lvl1pPr>
              <a:defRPr/>
            </a:lvl1pPr>
          </a:lstStyle>
          <a:p>
            <a:fld id="{D63FBFED-E4FB-407B-9919-533B2DE10259}" type="slidenum">
              <a:rPr lang="en-GB" altLang="en-US"/>
              <a:pPr/>
              <a:t>‹#›</a:t>
            </a:fld>
            <a:endParaRPr lang="en-GB" altLang="en-US"/>
          </a:p>
        </p:txBody>
      </p:sp>
    </p:spTree>
    <p:extLst>
      <p:ext uri="{BB962C8B-B14F-4D97-AF65-F5344CB8AC3E}">
        <p14:creationId xmlns:p14="http://schemas.microsoft.com/office/powerpoint/2010/main" val="2202119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E569DC4-515A-431C-A2EB-0EB47BC8C20E}"/>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48FB34E3-86E2-490F-B280-F10E3CCDF6F0}"/>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BC9824C2-6251-4732-96BF-0C8D5CEF0A0C}"/>
              </a:ext>
            </a:extLst>
          </p:cNvPr>
          <p:cNvSpPr>
            <a:spLocks noGrp="1"/>
          </p:cNvSpPr>
          <p:nvPr>
            <p:ph type="sldNum" sz="quarter" idx="12"/>
          </p:nvPr>
        </p:nvSpPr>
        <p:spPr/>
        <p:txBody>
          <a:bodyPr/>
          <a:lstStyle>
            <a:lvl1pPr>
              <a:defRPr/>
            </a:lvl1pPr>
          </a:lstStyle>
          <a:p>
            <a:fld id="{5EF1C4FF-693E-4576-91EF-5A4FD3F8903A}" type="slidenum">
              <a:rPr lang="en-GB" altLang="en-US"/>
              <a:pPr/>
              <a:t>‹#›</a:t>
            </a:fld>
            <a:endParaRPr lang="en-GB" altLang="en-US"/>
          </a:p>
        </p:txBody>
      </p:sp>
    </p:spTree>
    <p:extLst>
      <p:ext uri="{BB962C8B-B14F-4D97-AF65-F5344CB8AC3E}">
        <p14:creationId xmlns:p14="http://schemas.microsoft.com/office/powerpoint/2010/main" val="3547969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76E0D1-8321-44E7-94C0-E0A7CE32ADC9}"/>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0A288E26-DDD5-4C43-98AE-5B357CC79ED0}"/>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07B2A8C3-5410-49C4-9F8E-17B5246EA493}"/>
              </a:ext>
            </a:extLst>
          </p:cNvPr>
          <p:cNvSpPr>
            <a:spLocks noGrp="1"/>
          </p:cNvSpPr>
          <p:nvPr>
            <p:ph type="sldNum" sz="quarter" idx="12"/>
          </p:nvPr>
        </p:nvSpPr>
        <p:spPr/>
        <p:txBody>
          <a:bodyPr/>
          <a:lstStyle>
            <a:lvl1pPr>
              <a:defRPr/>
            </a:lvl1pPr>
          </a:lstStyle>
          <a:p>
            <a:fld id="{6079A08F-1647-4D78-BC08-C650B6B184F3}" type="slidenum">
              <a:rPr lang="en-GB" altLang="en-US"/>
              <a:pPr/>
              <a:t>‹#›</a:t>
            </a:fld>
            <a:endParaRPr lang="en-GB" altLang="en-US"/>
          </a:p>
        </p:txBody>
      </p:sp>
    </p:spTree>
    <p:extLst>
      <p:ext uri="{BB962C8B-B14F-4D97-AF65-F5344CB8AC3E}">
        <p14:creationId xmlns:p14="http://schemas.microsoft.com/office/powerpoint/2010/main" val="26830541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39B4A5C5-892B-4B35-A740-1DFBCC41C439}"/>
              </a:ext>
            </a:extLst>
          </p:cNvPr>
          <p:cNvSpPr>
            <a:spLocks noGrp="1"/>
          </p:cNvSpPr>
          <p:nvPr>
            <p:ph type="dt" sz="half" idx="10"/>
          </p:nvPr>
        </p:nvSpPr>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FD71679C-B6B9-4C4A-8837-7D5AD33A4A7A}"/>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727BA3A9-F2CF-4869-8119-2135F87BC1A7}"/>
              </a:ext>
            </a:extLst>
          </p:cNvPr>
          <p:cNvSpPr>
            <a:spLocks noGrp="1"/>
          </p:cNvSpPr>
          <p:nvPr>
            <p:ph type="sldNum" sz="quarter" idx="12"/>
          </p:nvPr>
        </p:nvSpPr>
        <p:spPr/>
        <p:txBody>
          <a:bodyPr/>
          <a:lstStyle>
            <a:lvl1pPr>
              <a:defRPr/>
            </a:lvl1pPr>
          </a:lstStyle>
          <a:p>
            <a:fld id="{CA6A328B-7806-4621-8D93-6E97F43509FC}" type="slidenum">
              <a:rPr lang="en-GB" altLang="en-US"/>
              <a:pPr/>
              <a:t>‹#›</a:t>
            </a:fld>
            <a:endParaRPr lang="en-GB" altLang="en-US"/>
          </a:p>
        </p:txBody>
      </p:sp>
    </p:spTree>
    <p:extLst>
      <p:ext uri="{BB962C8B-B14F-4D97-AF65-F5344CB8AC3E}">
        <p14:creationId xmlns:p14="http://schemas.microsoft.com/office/powerpoint/2010/main" val="2326633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100B80EC-E2E8-485D-AA0A-F2EDACA2C7ED}"/>
              </a:ext>
            </a:extLst>
          </p:cNvPr>
          <p:cNvSpPr>
            <a:spLocks noGrp="1"/>
          </p:cNvSpPr>
          <p:nvPr>
            <p:ph type="dt" sz="half" idx="10"/>
          </p:nvPr>
        </p:nvSpPr>
        <p:spPr/>
        <p:txBody>
          <a:bodyPr/>
          <a:lstStyle>
            <a:lvl1pPr>
              <a:defRPr/>
            </a:lvl1pPr>
          </a:lstStyle>
          <a:p>
            <a:pPr>
              <a:defRPr/>
            </a:pPr>
            <a:endParaRPr lang="en-GB" altLang="en-US"/>
          </a:p>
        </p:txBody>
      </p:sp>
      <p:sp>
        <p:nvSpPr>
          <p:cNvPr id="8" name="Footer Placeholder 4">
            <a:extLst>
              <a:ext uri="{FF2B5EF4-FFF2-40B4-BE49-F238E27FC236}">
                <a16:creationId xmlns:a16="http://schemas.microsoft.com/office/drawing/2014/main" id="{F390B8C9-A95B-4EE7-9567-78C2DB916BD5}"/>
              </a:ext>
            </a:extLst>
          </p:cNvPr>
          <p:cNvSpPr>
            <a:spLocks noGrp="1"/>
          </p:cNvSpPr>
          <p:nvPr>
            <p:ph type="ftr" sz="quarter" idx="11"/>
          </p:nvPr>
        </p:nvSpPr>
        <p:spPr/>
        <p:txBody>
          <a:bodyPr/>
          <a:lstStyle>
            <a:lvl1pPr>
              <a:defRPr/>
            </a:lvl1pPr>
          </a:lstStyle>
          <a:p>
            <a:pPr>
              <a:defRPr/>
            </a:pPr>
            <a:endParaRPr lang="en-GB" altLang="en-US"/>
          </a:p>
        </p:txBody>
      </p:sp>
      <p:sp>
        <p:nvSpPr>
          <p:cNvPr id="9" name="Slide Number Placeholder 5">
            <a:extLst>
              <a:ext uri="{FF2B5EF4-FFF2-40B4-BE49-F238E27FC236}">
                <a16:creationId xmlns:a16="http://schemas.microsoft.com/office/drawing/2014/main" id="{9EB7C048-B005-4086-A9AD-C672B957706F}"/>
              </a:ext>
            </a:extLst>
          </p:cNvPr>
          <p:cNvSpPr>
            <a:spLocks noGrp="1"/>
          </p:cNvSpPr>
          <p:nvPr>
            <p:ph type="sldNum" sz="quarter" idx="12"/>
          </p:nvPr>
        </p:nvSpPr>
        <p:spPr/>
        <p:txBody>
          <a:bodyPr/>
          <a:lstStyle>
            <a:lvl1pPr>
              <a:defRPr/>
            </a:lvl1pPr>
          </a:lstStyle>
          <a:p>
            <a:fld id="{3C5A9F81-956B-421D-8813-16E854A9856D}" type="slidenum">
              <a:rPr lang="en-GB" altLang="en-US"/>
              <a:pPr/>
              <a:t>‹#›</a:t>
            </a:fld>
            <a:endParaRPr lang="en-GB" altLang="en-US"/>
          </a:p>
        </p:txBody>
      </p:sp>
    </p:spTree>
    <p:extLst>
      <p:ext uri="{BB962C8B-B14F-4D97-AF65-F5344CB8AC3E}">
        <p14:creationId xmlns:p14="http://schemas.microsoft.com/office/powerpoint/2010/main" val="8155868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9E30AB56-4A2A-402B-9E6B-4565130CE948}"/>
              </a:ext>
            </a:extLst>
          </p:cNvPr>
          <p:cNvSpPr>
            <a:spLocks noGrp="1"/>
          </p:cNvSpPr>
          <p:nvPr>
            <p:ph type="dt" sz="half" idx="10"/>
          </p:nvPr>
        </p:nvSpPr>
        <p:spPr/>
        <p:txBody>
          <a:bodyPr/>
          <a:lstStyle>
            <a:lvl1pPr>
              <a:defRPr/>
            </a:lvl1pPr>
          </a:lstStyle>
          <a:p>
            <a:pPr>
              <a:defRPr/>
            </a:pPr>
            <a:endParaRPr lang="en-GB" altLang="en-US"/>
          </a:p>
        </p:txBody>
      </p:sp>
      <p:sp>
        <p:nvSpPr>
          <p:cNvPr id="4" name="Footer Placeholder 4">
            <a:extLst>
              <a:ext uri="{FF2B5EF4-FFF2-40B4-BE49-F238E27FC236}">
                <a16:creationId xmlns:a16="http://schemas.microsoft.com/office/drawing/2014/main" id="{B90CFEDD-E021-4899-83BF-3DBF138F1874}"/>
              </a:ext>
            </a:extLst>
          </p:cNvPr>
          <p:cNvSpPr>
            <a:spLocks noGrp="1"/>
          </p:cNvSpPr>
          <p:nvPr>
            <p:ph type="ftr" sz="quarter" idx="11"/>
          </p:nvPr>
        </p:nvSpPr>
        <p:spPr/>
        <p:txBody>
          <a:bodyPr/>
          <a:lstStyle>
            <a:lvl1pPr>
              <a:defRPr/>
            </a:lvl1pPr>
          </a:lstStyle>
          <a:p>
            <a:pPr>
              <a:defRPr/>
            </a:pPr>
            <a:endParaRPr lang="en-GB" altLang="en-US"/>
          </a:p>
        </p:txBody>
      </p:sp>
      <p:sp>
        <p:nvSpPr>
          <p:cNvPr id="5" name="Slide Number Placeholder 5">
            <a:extLst>
              <a:ext uri="{FF2B5EF4-FFF2-40B4-BE49-F238E27FC236}">
                <a16:creationId xmlns:a16="http://schemas.microsoft.com/office/drawing/2014/main" id="{00A7CF19-DB23-4405-BE0D-D669415382BA}"/>
              </a:ext>
            </a:extLst>
          </p:cNvPr>
          <p:cNvSpPr>
            <a:spLocks noGrp="1"/>
          </p:cNvSpPr>
          <p:nvPr>
            <p:ph type="sldNum" sz="quarter" idx="12"/>
          </p:nvPr>
        </p:nvSpPr>
        <p:spPr/>
        <p:txBody>
          <a:bodyPr/>
          <a:lstStyle>
            <a:lvl1pPr>
              <a:defRPr/>
            </a:lvl1pPr>
          </a:lstStyle>
          <a:p>
            <a:fld id="{3149A1E8-4189-45BB-A571-E72595D15C22}" type="slidenum">
              <a:rPr lang="en-GB" altLang="en-US"/>
              <a:pPr/>
              <a:t>‹#›</a:t>
            </a:fld>
            <a:endParaRPr lang="en-GB" altLang="en-US"/>
          </a:p>
        </p:txBody>
      </p:sp>
    </p:spTree>
    <p:extLst>
      <p:ext uri="{BB962C8B-B14F-4D97-AF65-F5344CB8AC3E}">
        <p14:creationId xmlns:p14="http://schemas.microsoft.com/office/powerpoint/2010/main" val="1899293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E3CACC6-7B3F-4275-B451-D6AAB9200B8B}"/>
              </a:ext>
            </a:extLst>
          </p:cNvPr>
          <p:cNvSpPr>
            <a:spLocks noGrp="1"/>
          </p:cNvSpPr>
          <p:nvPr>
            <p:ph type="dt" sz="half" idx="10"/>
          </p:nvPr>
        </p:nvSpPr>
        <p:spPr/>
        <p:txBody>
          <a:bodyPr/>
          <a:lstStyle>
            <a:lvl1pPr>
              <a:defRPr/>
            </a:lvl1pPr>
          </a:lstStyle>
          <a:p>
            <a:pPr>
              <a:defRPr/>
            </a:pPr>
            <a:endParaRPr lang="en-GB" altLang="en-US"/>
          </a:p>
        </p:txBody>
      </p:sp>
      <p:sp>
        <p:nvSpPr>
          <p:cNvPr id="3" name="Footer Placeholder 4">
            <a:extLst>
              <a:ext uri="{FF2B5EF4-FFF2-40B4-BE49-F238E27FC236}">
                <a16:creationId xmlns:a16="http://schemas.microsoft.com/office/drawing/2014/main" id="{AED22A97-1E49-4699-A9E9-536B504330B0}"/>
              </a:ext>
            </a:extLst>
          </p:cNvPr>
          <p:cNvSpPr>
            <a:spLocks noGrp="1"/>
          </p:cNvSpPr>
          <p:nvPr>
            <p:ph type="ftr" sz="quarter" idx="11"/>
          </p:nvPr>
        </p:nvSpPr>
        <p:spPr/>
        <p:txBody>
          <a:bodyPr/>
          <a:lstStyle>
            <a:lvl1pPr>
              <a:defRPr/>
            </a:lvl1pPr>
          </a:lstStyle>
          <a:p>
            <a:pPr>
              <a:defRPr/>
            </a:pPr>
            <a:endParaRPr lang="en-GB" altLang="en-US"/>
          </a:p>
        </p:txBody>
      </p:sp>
      <p:sp>
        <p:nvSpPr>
          <p:cNvPr id="4" name="Slide Number Placeholder 5">
            <a:extLst>
              <a:ext uri="{FF2B5EF4-FFF2-40B4-BE49-F238E27FC236}">
                <a16:creationId xmlns:a16="http://schemas.microsoft.com/office/drawing/2014/main" id="{D1C7C313-8DCE-452B-BD8A-37A06EAE9CFE}"/>
              </a:ext>
            </a:extLst>
          </p:cNvPr>
          <p:cNvSpPr>
            <a:spLocks noGrp="1"/>
          </p:cNvSpPr>
          <p:nvPr>
            <p:ph type="sldNum" sz="quarter" idx="12"/>
          </p:nvPr>
        </p:nvSpPr>
        <p:spPr/>
        <p:txBody>
          <a:bodyPr/>
          <a:lstStyle>
            <a:lvl1pPr>
              <a:defRPr/>
            </a:lvl1pPr>
          </a:lstStyle>
          <a:p>
            <a:fld id="{66B7444E-9B37-4728-B2E2-DC8D1FFBC6EE}" type="slidenum">
              <a:rPr lang="en-GB" altLang="en-US"/>
              <a:pPr/>
              <a:t>‹#›</a:t>
            </a:fld>
            <a:endParaRPr lang="en-GB" altLang="en-US"/>
          </a:p>
        </p:txBody>
      </p:sp>
    </p:spTree>
    <p:extLst>
      <p:ext uri="{BB962C8B-B14F-4D97-AF65-F5344CB8AC3E}">
        <p14:creationId xmlns:p14="http://schemas.microsoft.com/office/powerpoint/2010/main" val="40296941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4AED09D7-AEB1-4403-B96F-A9B95B63857D}"/>
              </a:ext>
            </a:extLst>
          </p:cNvPr>
          <p:cNvSpPr>
            <a:spLocks noGrp="1"/>
          </p:cNvSpPr>
          <p:nvPr>
            <p:ph type="dt" sz="half" idx="10"/>
          </p:nvPr>
        </p:nvSpPr>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D49CCD7F-7027-42AA-AF17-069261B95C0D}"/>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99CD19EE-B135-4A6C-A22C-2203BA7FD667}"/>
              </a:ext>
            </a:extLst>
          </p:cNvPr>
          <p:cNvSpPr>
            <a:spLocks noGrp="1"/>
          </p:cNvSpPr>
          <p:nvPr>
            <p:ph type="sldNum" sz="quarter" idx="12"/>
          </p:nvPr>
        </p:nvSpPr>
        <p:spPr/>
        <p:txBody>
          <a:bodyPr/>
          <a:lstStyle>
            <a:lvl1pPr>
              <a:defRPr/>
            </a:lvl1pPr>
          </a:lstStyle>
          <a:p>
            <a:fld id="{572E35AD-3907-4C12-8E7F-9A41388D962E}" type="slidenum">
              <a:rPr lang="en-GB" altLang="en-US"/>
              <a:pPr/>
              <a:t>‹#›</a:t>
            </a:fld>
            <a:endParaRPr lang="en-GB" altLang="en-US"/>
          </a:p>
        </p:txBody>
      </p:sp>
    </p:spTree>
    <p:extLst>
      <p:ext uri="{BB962C8B-B14F-4D97-AF65-F5344CB8AC3E}">
        <p14:creationId xmlns:p14="http://schemas.microsoft.com/office/powerpoint/2010/main" val="3973159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31E0F-685F-49CD-A132-5F8F535E19EC}" type="datetimeFigureOut">
              <a:rPr lang="en-GB" smtClean="0"/>
              <a:t>04/10/2020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5977721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1A302F12-EBCB-4C95-9F8E-AF40719CE3D5}"/>
              </a:ext>
            </a:extLst>
          </p:cNvPr>
          <p:cNvSpPr>
            <a:spLocks noGrp="1"/>
          </p:cNvSpPr>
          <p:nvPr>
            <p:ph type="dt" sz="half" idx="10"/>
          </p:nvPr>
        </p:nvSpPr>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6D5E47F2-18DF-4998-BC91-63911015898A}"/>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319EF829-D5D6-4AD0-91A4-31C6A6C27AB2}"/>
              </a:ext>
            </a:extLst>
          </p:cNvPr>
          <p:cNvSpPr>
            <a:spLocks noGrp="1"/>
          </p:cNvSpPr>
          <p:nvPr>
            <p:ph type="sldNum" sz="quarter" idx="12"/>
          </p:nvPr>
        </p:nvSpPr>
        <p:spPr/>
        <p:txBody>
          <a:bodyPr/>
          <a:lstStyle>
            <a:lvl1pPr>
              <a:defRPr/>
            </a:lvl1pPr>
          </a:lstStyle>
          <a:p>
            <a:fld id="{1B111B8E-DB67-4641-A607-C6C05D7731F8}" type="slidenum">
              <a:rPr lang="en-GB" altLang="en-US"/>
              <a:pPr/>
              <a:t>‹#›</a:t>
            </a:fld>
            <a:endParaRPr lang="en-GB" altLang="en-US"/>
          </a:p>
        </p:txBody>
      </p:sp>
    </p:spTree>
    <p:extLst>
      <p:ext uri="{BB962C8B-B14F-4D97-AF65-F5344CB8AC3E}">
        <p14:creationId xmlns:p14="http://schemas.microsoft.com/office/powerpoint/2010/main" val="41829742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9BF8144-58BA-42F1-83E8-4E11FD290F31}"/>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5823E95E-CF02-4D55-B22E-75B0EE1FA170}"/>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74E07D79-31D8-42F7-979F-3AA17BBE962E}"/>
              </a:ext>
            </a:extLst>
          </p:cNvPr>
          <p:cNvSpPr>
            <a:spLocks noGrp="1"/>
          </p:cNvSpPr>
          <p:nvPr>
            <p:ph type="sldNum" sz="quarter" idx="12"/>
          </p:nvPr>
        </p:nvSpPr>
        <p:spPr/>
        <p:txBody>
          <a:bodyPr/>
          <a:lstStyle>
            <a:lvl1pPr>
              <a:defRPr/>
            </a:lvl1pPr>
          </a:lstStyle>
          <a:p>
            <a:fld id="{DF33D3B1-E6DA-4C42-8611-F5703615C45D}" type="slidenum">
              <a:rPr lang="en-GB" altLang="en-US"/>
              <a:pPr/>
              <a:t>‹#›</a:t>
            </a:fld>
            <a:endParaRPr lang="en-GB" altLang="en-US"/>
          </a:p>
        </p:txBody>
      </p:sp>
    </p:spTree>
    <p:extLst>
      <p:ext uri="{BB962C8B-B14F-4D97-AF65-F5344CB8AC3E}">
        <p14:creationId xmlns:p14="http://schemas.microsoft.com/office/powerpoint/2010/main" val="4725306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003A2E3-0AF4-4D21-A242-B9CDFFDAA18D}"/>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E45AE562-0B03-49A3-858B-6B56C5E940A0}"/>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22966DB3-E9BA-4F28-8854-80830CEE9A8B}"/>
              </a:ext>
            </a:extLst>
          </p:cNvPr>
          <p:cNvSpPr>
            <a:spLocks noGrp="1"/>
          </p:cNvSpPr>
          <p:nvPr>
            <p:ph type="sldNum" sz="quarter" idx="12"/>
          </p:nvPr>
        </p:nvSpPr>
        <p:spPr/>
        <p:txBody>
          <a:bodyPr/>
          <a:lstStyle>
            <a:lvl1pPr>
              <a:defRPr/>
            </a:lvl1pPr>
          </a:lstStyle>
          <a:p>
            <a:fld id="{7D1B57E5-2DB0-45BD-8FD6-396EAD750122}" type="slidenum">
              <a:rPr lang="en-GB" altLang="en-US"/>
              <a:pPr/>
              <a:t>‹#›</a:t>
            </a:fld>
            <a:endParaRPr lang="en-GB" altLang="en-US"/>
          </a:p>
        </p:txBody>
      </p:sp>
    </p:spTree>
    <p:extLst>
      <p:ext uri="{BB962C8B-B14F-4D97-AF65-F5344CB8AC3E}">
        <p14:creationId xmlns:p14="http://schemas.microsoft.com/office/powerpoint/2010/main" val="31980238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890355D-C412-49B8-B43D-F2A079FDCE51}" type="datetimeFigureOut">
              <a:rPr lang="en-GB" smtClean="0"/>
              <a:t>04/10/2020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9292458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890355D-C412-49B8-B43D-F2A079FDCE51}" type="datetimeFigureOut">
              <a:rPr lang="en-GB" smtClean="0"/>
              <a:t>04/10/2020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28465219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90355D-C412-49B8-B43D-F2A079FDCE51}" type="datetimeFigureOut">
              <a:rPr lang="en-GB" smtClean="0"/>
              <a:t>04/10/2020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351738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890355D-C412-49B8-B43D-F2A079FDCE51}" type="datetimeFigureOut">
              <a:rPr lang="en-GB" smtClean="0"/>
              <a:t>04/10/2020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23590409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890355D-C412-49B8-B43D-F2A079FDCE51}" type="datetimeFigureOut">
              <a:rPr lang="en-GB" smtClean="0"/>
              <a:t>04/10/2020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6931916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890355D-C412-49B8-B43D-F2A079FDCE51}" type="datetimeFigureOut">
              <a:rPr lang="en-GB" smtClean="0"/>
              <a:t>04/10/2020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28985415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90355D-C412-49B8-B43D-F2A079FDCE51}" type="datetimeFigureOut">
              <a:rPr lang="en-GB" smtClean="0"/>
              <a:t>04/10/2020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509931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031E0F-685F-49CD-A132-5F8F535E19EC}" type="datetimeFigureOut">
              <a:rPr lang="en-GB" smtClean="0"/>
              <a:t>04/10/2020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39385549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90355D-C412-49B8-B43D-F2A079FDCE51}" type="datetimeFigureOut">
              <a:rPr lang="en-GB" smtClean="0"/>
              <a:t>04/10/2020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2307196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90355D-C412-49B8-B43D-F2A079FDCE51}" type="datetimeFigureOut">
              <a:rPr lang="en-GB" smtClean="0"/>
              <a:t>04/10/2020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15545376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890355D-C412-49B8-B43D-F2A079FDCE51}" type="datetimeFigureOut">
              <a:rPr lang="en-GB" smtClean="0"/>
              <a:t>04/10/2020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40888022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890355D-C412-49B8-B43D-F2A079FDCE51}" type="datetimeFigureOut">
              <a:rPr lang="en-GB" smtClean="0"/>
              <a:t>04/10/2020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2203771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A031E0F-685F-49CD-A132-5F8F535E19EC}" type="datetimeFigureOut">
              <a:rPr lang="en-GB" smtClean="0"/>
              <a:t>04/10/2020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3803059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A031E0F-685F-49CD-A132-5F8F535E19EC}" type="datetimeFigureOut">
              <a:rPr lang="en-GB" smtClean="0"/>
              <a:t>04/10/2020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2813882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A031E0F-685F-49CD-A132-5F8F535E19EC}" type="datetimeFigureOut">
              <a:rPr lang="en-GB" smtClean="0"/>
              <a:t>04/10/2020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2498650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31E0F-685F-49CD-A132-5F8F535E19EC}" type="datetimeFigureOut">
              <a:rPr lang="en-GB" smtClean="0"/>
              <a:t>04/10/2020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2057459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031E0F-685F-49CD-A132-5F8F535E19EC}" type="datetimeFigureOut">
              <a:rPr lang="en-GB" smtClean="0"/>
              <a:t>04/10/2020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3140860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031E0F-685F-49CD-A132-5F8F535E19EC}" type="datetimeFigureOut">
              <a:rPr lang="en-GB" smtClean="0"/>
              <a:t>04/10/2020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270958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31E0F-685F-49CD-A132-5F8F535E19EC}" type="datetimeFigureOut">
              <a:rPr lang="en-GB" smtClean="0"/>
              <a:t>04/10/2020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A3E0B2-CA0E-48DD-8C01-E7F8350FB900}" type="slidenum">
              <a:rPr lang="en-GB" smtClean="0"/>
              <a:t>‹#›</a:t>
            </a:fld>
            <a:endParaRPr lang="en-GB"/>
          </a:p>
        </p:txBody>
      </p:sp>
    </p:spTree>
    <p:extLst>
      <p:ext uri="{BB962C8B-B14F-4D97-AF65-F5344CB8AC3E}">
        <p14:creationId xmlns:p14="http://schemas.microsoft.com/office/powerpoint/2010/main" val="1584226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FA8B417-4CE1-4598-A532-062C16EA82BD}"/>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163A6D55-9F91-4E62-B527-BF160308CCFE}"/>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464EED6-D9A0-43C4-A421-F51FF53B5497}"/>
              </a:ext>
            </a:extLst>
          </p:cNvPr>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Arial" charset="0"/>
              </a:defRPr>
            </a:lvl1pPr>
          </a:lstStyle>
          <a:p>
            <a:pPr>
              <a:defRPr/>
            </a:pPr>
            <a:endParaRPr lang="en-GB" altLang="en-US"/>
          </a:p>
        </p:txBody>
      </p:sp>
      <p:sp>
        <p:nvSpPr>
          <p:cNvPr id="5" name="Footer Placeholder 4">
            <a:extLst>
              <a:ext uri="{FF2B5EF4-FFF2-40B4-BE49-F238E27FC236}">
                <a16:creationId xmlns:a16="http://schemas.microsoft.com/office/drawing/2014/main" id="{9CD61BA3-91A4-402C-96B4-6244E713DE82}"/>
              </a:ext>
            </a:extLst>
          </p:cNvPr>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Arial" charset="0"/>
              </a:defRPr>
            </a:lvl1pPr>
          </a:lstStyle>
          <a:p>
            <a:pPr>
              <a:defRPr/>
            </a:pPr>
            <a:endParaRPr lang="en-GB" altLang="en-US"/>
          </a:p>
        </p:txBody>
      </p:sp>
      <p:sp>
        <p:nvSpPr>
          <p:cNvPr id="6" name="Slide Number Placeholder 5">
            <a:extLst>
              <a:ext uri="{FF2B5EF4-FFF2-40B4-BE49-F238E27FC236}">
                <a16:creationId xmlns:a16="http://schemas.microsoft.com/office/drawing/2014/main" id="{B30EA4F6-BFA8-494B-A23B-41BBBD4168F2}"/>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DB4279C7-E0C1-4B17-8817-C9696F33BF57}" type="slidenum">
              <a:rPr lang="en-GB" altLang="en-US"/>
              <a:pPr/>
              <a:t>‹#›</a:t>
            </a:fld>
            <a:endParaRPr lang="en-GB" altLang="en-US"/>
          </a:p>
        </p:txBody>
      </p:sp>
    </p:spTree>
    <p:extLst>
      <p:ext uri="{BB962C8B-B14F-4D97-AF65-F5344CB8AC3E}">
        <p14:creationId xmlns:p14="http://schemas.microsoft.com/office/powerpoint/2010/main" val="31856805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90355D-C412-49B8-B43D-F2A079FDCE51}" type="datetimeFigureOut">
              <a:rPr lang="en-GB" smtClean="0"/>
              <a:t>04/10/2020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3D98A5-3936-411C-9B3D-A4F7AC4F2026}" type="slidenum">
              <a:rPr lang="en-GB" smtClean="0"/>
              <a:t>‹#›</a:t>
            </a:fld>
            <a:endParaRPr lang="en-GB"/>
          </a:p>
        </p:txBody>
      </p:sp>
    </p:spTree>
    <p:extLst>
      <p:ext uri="{BB962C8B-B14F-4D97-AF65-F5344CB8AC3E}">
        <p14:creationId xmlns:p14="http://schemas.microsoft.com/office/powerpoint/2010/main" val="289756838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s://www.youtube.com/watch?v=Zkb-zg4JCLk"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4.xml"/><Relationship Id="rId5" Type="http://schemas.openxmlformats.org/officeDocument/2006/relationships/hyperlink" Target="http://www.heforshe.org/" TargetMode="Externa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2.xml"/><Relationship Id="rId5" Type="http://schemas.openxmlformats.org/officeDocument/2006/relationships/image" Target="../media/image6.jpe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6.jpe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Spoken Language Endorsement</a:t>
            </a:r>
          </a:p>
        </p:txBody>
      </p:sp>
      <p:sp>
        <p:nvSpPr>
          <p:cNvPr id="3" name="Subtitle 2"/>
          <p:cNvSpPr>
            <a:spLocks noGrp="1"/>
          </p:cNvSpPr>
          <p:nvPr>
            <p:ph type="subTitle" idx="1"/>
          </p:nvPr>
        </p:nvSpPr>
        <p:spPr>
          <a:xfrm>
            <a:off x="251520" y="3886200"/>
            <a:ext cx="8206680" cy="1752600"/>
          </a:xfrm>
        </p:spPr>
        <p:txBody>
          <a:bodyPr>
            <a:normAutofit fontScale="92500"/>
          </a:bodyPr>
          <a:lstStyle/>
          <a:p>
            <a:r>
              <a:rPr lang="en-GB" dirty="0">
                <a:solidFill>
                  <a:schemeClr val="tx1"/>
                </a:solidFill>
              </a:rPr>
              <a:t>Lesson Objective: </a:t>
            </a:r>
          </a:p>
          <a:p>
            <a:pPr algn="l"/>
            <a:r>
              <a:rPr lang="en-GB" dirty="0">
                <a:solidFill>
                  <a:schemeClr val="tx1"/>
                </a:solidFill>
              </a:rPr>
              <a:t>To understand how this unit is assessed and to consider what makes a good speech/presentation.</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1988" y="-1"/>
            <a:ext cx="5902011" cy="219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88" y="0"/>
            <a:ext cx="3305944" cy="219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2155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9">
            <a:extLst>
              <a:ext uri="{FF2B5EF4-FFF2-40B4-BE49-F238E27FC236}">
                <a16:creationId xmlns:a16="http://schemas.microsoft.com/office/drawing/2014/main" id="{FCBF3740-DC11-4FF8-A245-72269DADA6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1675" y="0"/>
            <a:ext cx="590232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11">
            <a:extLst>
              <a:ext uri="{FF2B5EF4-FFF2-40B4-BE49-F238E27FC236}">
                <a16:creationId xmlns:a16="http://schemas.microsoft.com/office/drawing/2014/main" id="{EB797AF7-8BF4-4043-A6DA-49779D9472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 y="0"/>
            <a:ext cx="326707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2">
            <a:extLst>
              <a:ext uri="{FF2B5EF4-FFF2-40B4-BE49-F238E27FC236}">
                <a16:creationId xmlns:a16="http://schemas.microsoft.com/office/drawing/2014/main" id="{5F13EBAC-5A4B-45A8-ACEF-1737F5B4EC28}"/>
              </a:ext>
            </a:extLst>
          </p:cNvPr>
          <p:cNvSpPr>
            <a:spLocks noGrp="1" noChangeArrowheads="1"/>
          </p:cNvSpPr>
          <p:nvPr>
            <p:ph type="ctrTitle"/>
          </p:nvPr>
        </p:nvSpPr>
        <p:spPr>
          <a:xfrm>
            <a:off x="827088" y="2565400"/>
            <a:ext cx="7772400" cy="1470025"/>
          </a:xfrm>
        </p:spPr>
        <p:txBody>
          <a:bodyPr anchor="ctr"/>
          <a:lstStyle/>
          <a:p>
            <a:pPr eaLnBrk="1" hangingPunct="1">
              <a:defRPr/>
            </a:pPr>
            <a:r>
              <a:rPr lang="en-GB" altLang="en-US" sz="5400" b="1" dirty="0">
                <a:latin typeface="+mn-lt"/>
              </a:rPr>
              <a:t>Preparing for your Presentation</a:t>
            </a:r>
            <a:endParaRPr lang="en-US" altLang="en-US" sz="4400" b="1" dirty="0">
              <a:latin typeface="+mn-lt"/>
            </a:endParaRPr>
          </a:p>
        </p:txBody>
      </p:sp>
      <p:sp>
        <p:nvSpPr>
          <p:cNvPr id="4101" name="Rectangle 3">
            <a:extLst>
              <a:ext uri="{FF2B5EF4-FFF2-40B4-BE49-F238E27FC236}">
                <a16:creationId xmlns:a16="http://schemas.microsoft.com/office/drawing/2014/main" id="{F41E49CC-BCE9-42DD-B4D2-F16A6A33ECE6}"/>
              </a:ext>
            </a:extLst>
          </p:cNvPr>
          <p:cNvSpPr>
            <a:spLocks noGrp="1" noChangeArrowheads="1"/>
          </p:cNvSpPr>
          <p:nvPr>
            <p:ph type="subTitle" idx="1"/>
          </p:nvPr>
        </p:nvSpPr>
        <p:spPr>
          <a:xfrm>
            <a:off x="539750" y="4365625"/>
            <a:ext cx="8424863" cy="1512695"/>
          </a:xfrm>
          <a:extLst>
            <a:ext uri="{91240B29-F687-4F45-9708-019B960494DF}">
              <a14:hiddenLine xmlns:a14="http://schemas.microsoft.com/office/drawing/2010/main" w="76200">
                <a:solidFill>
                  <a:srgbClr val="000000"/>
                </a:solidFill>
                <a:miter lim="800000"/>
                <a:headEnd/>
                <a:tailEnd/>
              </a14:hiddenLine>
            </a:ext>
          </a:extLst>
        </p:spPr>
        <p:txBody>
          <a:bodyPr/>
          <a:lstStyle/>
          <a:p>
            <a:pPr eaLnBrk="1" hangingPunct="1"/>
            <a:r>
              <a:rPr lang="en-US" altLang="en-US" sz="3200" b="1" dirty="0"/>
              <a:t>Learning objective: </a:t>
            </a:r>
            <a:r>
              <a:rPr lang="en-GB" b="1" dirty="0">
                <a:solidFill>
                  <a:prstClr val="black"/>
                </a:solidFill>
                <a:latin typeface="Calibri" panose="020F0502020204030204" pitchFamily="34" charset="0"/>
                <a:cs typeface="Calibri" panose="020F0502020204030204" pitchFamily="34" charset="0"/>
              </a:rPr>
              <a:t>To identify how speakers organise and structure their presentations to meet the needs of the audience and to achieve their purpose. </a:t>
            </a:r>
            <a:endParaRPr lang="en-US" altLang="en-US" b="1" dirty="0">
              <a:latin typeface="Calibri" panose="020F0502020204030204" pitchFamily="34" charset="0"/>
              <a:cs typeface="Calibri" panose="020F0502020204030204" pitchFamily="34" charset="0"/>
            </a:endParaRPr>
          </a:p>
        </p:txBody>
      </p:sp>
      <p:sp>
        <p:nvSpPr>
          <p:cNvPr id="7" name="Rectangle 6">
            <a:extLst>
              <a:ext uri="{FF2B5EF4-FFF2-40B4-BE49-F238E27FC236}">
                <a16:creationId xmlns:a16="http://schemas.microsoft.com/office/drawing/2014/main" id="{972EFEC0-2F12-415E-AAFA-C9602B8E605F}"/>
              </a:ext>
            </a:extLst>
          </p:cNvPr>
          <p:cNvSpPr/>
          <p:nvPr/>
        </p:nvSpPr>
        <p:spPr>
          <a:xfrm rot="21258750">
            <a:off x="4302164" y="923450"/>
            <a:ext cx="4711700" cy="1243931"/>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a:ea typeface="+mn-ea"/>
                <a:cs typeface="+mn-cs"/>
              </a:rPr>
              <a:t>Success Criteria Focus: </a:t>
            </a:r>
            <a:r>
              <a:rPr kumimoji="0" lang="en-GB" sz="2000" b="0" i="1" u="none" strike="noStrike" kern="1200" cap="none" spc="0" normalizeH="0" baseline="0" noProof="0" dirty="0">
                <a:ln>
                  <a:noFill/>
                </a:ln>
                <a:solidFill>
                  <a:prstClr val="black"/>
                </a:solidFill>
                <a:effectLst/>
                <a:uLnTx/>
                <a:uFillTx/>
                <a:latin typeface="Adobe Caslon Pro Bold" pitchFamily="18" charset="0"/>
                <a:ea typeface="+mn-ea"/>
                <a:cs typeface="+mn-cs"/>
              </a:rPr>
              <a:t>To organise and structure your presentation to appropriately meet the needs of your audience and to achieve your purpose. </a:t>
            </a:r>
          </a:p>
        </p:txBody>
      </p:sp>
    </p:spTree>
    <p:extLst>
      <p:ext uri="{BB962C8B-B14F-4D97-AF65-F5344CB8AC3E}">
        <p14:creationId xmlns:p14="http://schemas.microsoft.com/office/powerpoint/2010/main" val="3040445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F13EBAC-5A4B-45A8-ACEF-1737F5B4EC28}"/>
              </a:ext>
            </a:extLst>
          </p:cNvPr>
          <p:cNvSpPr>
            <a:spLocks noGrp="1" noChangeArrowheads="1"/>
          </p:cNvSpPr>
          <p:nvPr>
            <p:ph type="ctrTitle"/>
          </p:nvPr>
        </p:nvSpPr>
        <p:spPr>
          <a:xfrm>
            <a:off x="685800" y="584943"/>
            <a:ext cx="7772400" cy="3959922"/>
          </a:xfrm>
        </p:spPr>
        <p:txBody>
          <a:bodyPr anchor="ctr"/>
          <a:lstStyle/>
          <a:p>
            <a:pPr marL="457200" lvl="1" eaLnBrk="1" hangingPunct="1">
              <a:lnSpc>
                <a:spcPct val="100000"/>
              </a:lnSpc>
              <a:defRPr/>
            </a:pPr>
            <a:r>
              <a:rPr lang="en-GB" altLang="en-US" sz="2400" b="1" dirty="0">
                <a:latin typeface="+mn-lt"/>
                <a:hlinkClick r:id="rId2"/>
              </a:rPr>
              <a:t>https://www.youtube.com/watch?v=Zkb-zg4JCLk</a:t>
            </a:r>
            <a:br>
              <a:rPr lang="en-GB" altLang="en-US" sz="5400" b="1" dirty="0">
                <a:latin typeface="+mn-lt"/>
              </a:rPr>
            </a:br>
            <a:br>
              <a:rPr lang="en-GB" altLang="en-US" sz="5400" b="1" dirty="0">
                <a:latin typeface="+mn-lt"/>
              </a:rPr>
            </a:br>
            <a:br>
              <a:rPr lang="en-GB" altLang="en-US" sz="2800" b="1" dirty="0">
                <a:latin typeface="+mn-lt"/>
              </a:rPr>
            </a:br>
            <a:br>
              <a:rPr lang="en-GB" altLang="en-US" sz="5400" b="1" dirty="0">
                <a:latin typeface="+mn-lt"/>
              </a:rPr>
            </a:br>
            <a:br>
              <a:rPr lang="en-GB" altLang="en-US" sz="5400" b="1" dirty="0">
                <a:latin typeface="+mn-lt"/>
              </a:rPr>
            </a:br>
            <a:endParaRPr lang="en-US" altLang="en-US" sz="4400" b="1" dirty="0">
              <a:latin typeface="+mn-lt"/>
            </a:endParaRPr>
          </a:p>
        </p:txBody>
      </p:sp>
      <p:pic>
        <p:nvPicPr>
          <p:cNvPr id="4" name="Picture 3" descr="A picture containing clothing&#10;&#10;Description automatically generated">
            <a:extLst>
              <a:ext uri="{FF2B5EF4-FFF2-40B4-BE49-F238E27FC236}">
                <a16:creationId xmlns:a16="http://schemas.microsoft.com/office/drawing/2014/main" id="{88D61BE3-E265-4928-9606-6F4170CE08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1196752"/>
            <a:ext cx="7294015" cy="3024336"/>
          </a:xfrm>
          <a:prstGeom prst="rect">
            <a:avLst/>
          </a:prstGeom>
        </p:spPr>
      </p:pic>
      <p:sp>
        <p:nvSpPr>
          <p:cNvPr id="5" name="Rectangle 4">
            <a:extLst>
              <a:ext uri="{FF2B5EF4-FFF2-40B4-BE49-F238E27FC236}">
                <a16:creationId xmlns:a16="http://schemas.microsoft.com/office/drawing/2014/main" id="{BEF0E799-54C8-49CD-A909-3BC62079172B}"/>
              </a:ext>
            </a:extLst>
          </p:cNvPr>
          <p:cNvSpPr/>
          <p:nvPr/>
        </p:nvSpPr>
        <p:spPr>
          <a:xfrm>
            <a:off x="395536" y="4544865"/>
            <a:ext cx="7584279" cy="1036181"/>
          </a:xfrm>
          <a:prstGeom prst="rect">
            <a:avLst/>
          </a:prstGeom>
        </p:spPr>
        <p:txBody>
          <a:bodyPr wrap="square">
            <a:spAutoFit/>
          </a:bodyPr>
          <a:lstStyle/>
          <a:p>
            <a:pPr>
              <a:spcBef>
                <a:spcPts val="1600"/>
              </a:spcBef>
              <a:buClr>
                <a:schemeClr val="dk1"/>
              </a:buClr>
              <a:buSzPts val="1100"/>
            </a:pPr>
            <a:r>
              <a:rPr lang="en-GB" sz="2400" b="1" dirty="0">
                <a:solidFill>
                  <a:srgbClr val="0070C0"/>
                </a:solidFill>
              </a:rPr>
              <a:t>Watch and listen to the speech and list….</a:t>
            </a:r>
          </a:p>
          <a:p>
            <a:pPr>
              <a:spcBef>
                <a:spcPts val="1600"/>
              </a:spcBef>
              <a:buClr>
                <a:schemeClr val="dk1"/>
              </a:buClr>
              <a:buSzPts val="1100"/>
            </a:pPr>
            <a:r>
              <a:rPr lang="en-GB" sz="2400" b="1" dirty="0"/>
              <a:t>memorable words, techniques and devices used….</a:t>
            </a:r>
            <a:endParaRPr lang="en-GB" sz="2400" dirty="0"/>
          </a:p>
        </p:txBody>
      </p:sp>
    </p:spTree>
    <p:extLst>
      <p:ext uri="{BB962C8B-B14F-4D97-AF65-F5344CB8AC3E}">
        <p14:creationId xmlns:p14="http://schemas.microsoft.com/office/powerpoint/2010/main" val="1015983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8B7B9-DFAE-4F01-88B6-3693593791AC}"/>
              </a:ext>
            </a:extLst>
          </p:cNvPr>
          <p:cNvSpPr>
            <a:spLocks noGrp="1"/>
          </p:cNvSpPr>
          <p:nvPr>
            <p:ph type="title"/>
          </p:nvPr>
        </p:nvSpPr>
        <p:spPr/>
        <p:txBody>
          <a:bodyPr/>
          <a:lstStyle/>
          <a:p>
            <a:r>
              <a:rPr lang="en-GB" dirty="0"/>
              <a:t>Discuss and share….</a:t>
            </a:r>
          </a:p>
        </p:txBody>
      </p:sp>
      <p:sp>
        <p:nvSpPr>
          <p:cNvPr id="3" name="Content Placeholder 2">
            <a:extLst>
              <a:ext uri="{FF2B5EF4-FFF2-40B4-BE49-F238E27FC236}">
                <a16:creationId xmlns:a16="http://schemas.microsoft.com/office/drawing/2014/main" id="{79AE3F2D-0DD6-408A-A34A-BEA5BF08A2D5}"/>
              </a:ext>
            </a:extLst>
          </p:cNvPr>
          <p:cNvSpPr>
            <a:spLocks noGrp="1"/>
          </p:cNvSpPr>
          <p:nvPr>
            <p:ph idx="1"/>
          </p:nvPr>
        </p:nvSpPr>
        <p:spPr/>
        <p:txBody>
          <a:bodyPr/>
          <a:lstStyle/>
          <a:p>
            <a:r>
              <a:rPr lang="en-GB" dirty="0"/>
              <a:t>Work in pairs or small groups.</a:t>
            </a:r>
          </a:p>
          <a:p>
            <a:r>
              <a:rPr lang="en-GB" dirty="0"/>
              <a:t>Discuss and list what techniques and devices the speakers used to engage and interest their audience.</a:t>
            </a:r>
          </a:p>
          <a:p>
            <a:r>
              <a:rPr lang="en-GB" dirty="0"/>
              <a:t>How did they organise and structure their speeches?</a:t>
            </a:r>
          </a:p>
          <a:p>
            <a:r>
              <a:rPr lang="en-GB" dirty="0"/>
              <a:t>In what ways were they successful in achieving their purpose?</a:t>
            </a:r>
          </a:p>
          <a:p>
            <a:r>
              <a:rPr lang="en-GB" dirty="0"/>
              <a:t>Is there anything that you think they need to improve? What? Why? How?</a:t>
            </a:r>
          </a:p>
        </p:txBody>
      </p:sp>
    </p:spTree>
    <p:extLst>
      <p:ext uri="{BB962C8B-B14F-4D97-AF65-F5344CB8AC3E}">
        <p14:creationId xmlns:p14="http://schemas.microsoft.com/office/powerpoint/2010/main" val="3798786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8480" y="2348880"/>
            <a:ext cx="3657456" cy="25922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a:ea typeface="+mn-ea"/>
                <a:cs typeface="+mn-cs"/>
              </a:rPr>
              <a:t>By now you should have a good idea of your presentation topic. </a:t>
            </a:r>
            <a:r>
              <a:rPr kumimoji="0" lang="en-GB" sz="2000" b="1" i="0" u="sng" strike="noStrike" kern="1200" cap="none" spc="0" normalizeH="0" baseline="0" noProof="0" dirty="0">
                <a:ln>
                  <a:noFill/>
                </a:ln>
                <a:solidFill>
                  <a:prstClr val="black"/>
                </a:solidFill>
                <a:effectLst/>
                <a:uLnTx/>
                <a:uFillTx/>
                <a:latin typeface="Calibri"/>
                <a:ea typeface="+mn-ea"/>
                <a:cs typeface="+mn-cs"/>
              </a:rPr>
              <a:t>Spend fifteen minutes writing an effective opening that refers to your audience. </a:t>
            </a:r>
            <a:r>
              <a:rPr kumimoji="0" lang="en-GB" sz="2000" b="0" i="0" u="none" strike="noStrike" kern="1200" cap="none" spc="0" normalizeH="0" baseline="0" noProof="0" dirty="0">
                <a:ln>
                  <a:noFill/>
                </a:ln>
                <a:solidFill>
                  <a:prstClr val="black"/>
                </a:solidFill>
                <a:effectLst/>
                <a:uLnTx/>
                <a:uFillTx/>
                <a:latin typeface="Calibri"/>
                <a:ea typeface="+mn-ea"/>
                <a:cs typeface="+mn-cs"/>
              </a:rPr>
              <a:t>Remember to start using a fact or anecdote to make your opening as engaging as possible.</a:t>
            </a: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1675" y="0"/>
            <a:ext cx="5902325"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62" y="0"/>
            <a:ext cx="3365325"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3"/>
          <p:cNvSpPr txBox="1">
            <a:spLocks/>
          </p:cNvSpPr>
          <p:nvPr/>
        </p:nvSpPr>
        <p:spPr bwMode="auto">
          <a:xfrm>
            <a:off x="417513" y="329994"/>
            <a:ext cx="8229600" cy="7651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rPr>
              <a:t>Including your audience</a:t>
            </a:r>
          </a:p>
          <a:p>
            <a:pPr marL="0" marR="0" lvl="0" indent="0" algn="ctr" defTabSz="914400" rtl="0" eaLnBrk="1" fontAlgn="base" latinLnBrk="0" hangingPunct="1">
              <a:lnSpc>
                <a:spcPct val="100000"/>
              </a:lnSpc>
              <a:spcBef>
                <a:spcPct val="0"/>
              </a:spcBef>
              <a:spcAft>
                <a:spcPct val="0"/>
              </a:spcAft>
              <a:buClrTx/>
              <a:buSzTx/>
              <a:buFontTx/>
              <a:buNone/>
              <a:tabLst/>
              <a:defRPr/>
            </a:pPr>
            <a:endParaRPr lang="en-GB" altLang="en-US" sz="4000" b="1" kern="0" dirty="0">
              <a:solidFill>
                <a:prstClr val="white"/>
              </a:solidFill>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lang="en-GB" altLang="en-US" sz="4000" b="1" kern="0" dirty="0">
              <a:solidFill>
                <a:prstClr val="white"/>
              </a:solidFill>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lang="en-GB" altLang="en-US" sz="4000" b="1" kern="0" dirty="0">
              <a:solidFill>
                <a:prstClr val="white"/>
              </a:solidFill>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en-GB" altLang="en-US" sz="4000" b="1" kern="0" noProof="0" dirty="0">
                <a:solidFill>
                  <a:prstClr val="white"/>
                </a:solidFill>
                <a:latin typeface="Calibri" panose="020F0502020204030204" pitchFamily="34" charset="0"/>
              </a:rPr>
              <a:t>Writing an effective opening.</a:t>
            </a: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lang="en-GB" altLang="en-US" sz="4000" b="1" kern="0" dirty="0">
              <a:solidFill>
                <a:prstClr val="white"/>
              </a:solidFill>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lang="en-GB" altLang="en-US" sz="4000" b="1" kern="0" dirty="0">
              <a:solidFill>
                <a:prstClr val="white"/>
              </a:solidFill>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lang="en-GB" altLang="en-US" sz="4000" b="1" kern="0" dirty="0">
              <a:solidFill>
                <a:prstClr val="white"/>
              </a:solidFill>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p:txBody>
      </p:sp>
      <p:sp>
        <p:nvSpPr>
          <p:cNvPr id="8" name="Rectangle 7"/>
          <p:cNvSpPr/>
          <p:nvPr/>
        </p:nvSpPr>
        <p:spPr>
          <a:xfrm>
            <a:off x="-17462" y="6492979"/>
            <a:ext cx="9099550"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Lesson Objective: To engage our audience by using a range of strategies.</a:t>
            </a:r>
          </a:p>
        </p:txBody>
      </p:sp>
      <p:sp>
        <p:nvSpPr>
          <p:cNvPr id="9" name="Rectangular Callout 8"/>
          <p:cNvSpPr/>
          <p:nvPr/>
        </p:nvSpPr>
        <p:spPr>
          <a:xfrm>
            <a:off x="4302916" y="1628800"/>
            <a:ext cx="4661572" cy="3051249"/>
          </a:xfrm>
          <a:prstGeom prst="wedgeRectCallout">
            <a:avLst>
              <a:gd name="adj1" fmla="val -43441"/>
              <a:gd name="adj2" fmla="val 56176"/>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Today </a:t>
            </a:r>
            <a:r>
              <a:rPr kumimoji="0" lang="en-GB" sz="1800" b="1" i="0" u="sng" strike="noStrike" kern="1200" cap="none" spc="0" normalizeH="0" baseline="0" noProof="0" dirty="0">
                <a:ln>
                  <a:noFill/>
                </a:ln>
                <a:solidFill>
                  <a:srgbClr val="FF0000"/>
                </a:solidFill>
                <a:effectLst/>
                <a:uLnTx/>
                <a:uFillTx/>
                <a:latin typeface="Calibri"/>
                <a:ea typeface="+mn-ea"/>
                <a:cs typeface="+mn-cs"/>
              </a:rPr>
              <a:t>we</a:t>
            </a:r>
            <a:r>
              <a:rPr kumimoji="0" lang="en-GB" sz="1800" b="0" i="0" u="none" strike="noStrike" kern="1200" cap="none" spc="0" normalizeH="0" baseline="0" noProof="0" dirty="0">
                <a:ln>
                  <a:noFill/>
                </a:ln>
                <a:solidFill>
                  <a:prstClr val="black"/>
                </a:solidFill>
                <a:effectLst/>
                <a:uLnTx/>
                <a:uFillTx/>
                <a:latin typeface="Calibri"/>
                <a:ea typeface="+mn-ea"/>
                <a:cs typeface="+mn-cs"/>
              </a:rPr>
              <a:t> are launching a campaign called “</a:t>
            </a:r>
            <a:r>
              <a:rPr kumimoji="0" lang="en-GB" sz="1800" b="0" i="0" u="none" strike="noStrike" kern="1200" cap="none" spc="0" normalizeH="0" baseline="0" noProof="0" dirty="0" err="1">
                <a:ln>
                  <a:noFill/>
                </a:ln>
                <a:solidFill>
                  <a:prstClr val="black"/>
                </a:solidFill>
                <a:effectLst/>
                <a:uLnTx/>
                <a:uFillTx/>
                <a:latin typeface="Calibri"/>
                <a:ea typeface="+mn-ea"/>
                <a:cs typeface="+mn-cs"/>
                <a:hlinkClick r:id="rId5"/>
              </a:rPr>
              <a:t>HeForShe</a:t>
            </a:r>
            <a:r>
              <a:rPr kumimoji="0" lang="en-GB" sz="1800" b="0" i="0" u="none" strike="noStrike" kern="1200" cap="none" spc="0" normalizeH="0" baseline="0" noProof="0" dirty="0">
                <a:ln>
                  <a:noFill/>
                </a:ln>
                <a:solidFill>
                  <a:prstClr val="black"/>
                </a:solidFill>
                <a:effectLst/>
                <a:uLnTx/>
                <a:uFillTx/>
                <a:latin typeface="Calibri"/>
                <a:ea typeface="+mn-ea"/>
                <a:cs typeface="+mn-cs"/>
              </a:rPr>
              <a:t>.” </a:t>
            </a:r>
            <a:r>
              <a:rPr kumimoji="0" lang="en-GB" sz="1800" b="1" i="0" u="sng" strike="noStrike" kern="1200" cap="none" spc="0" normalizeH="0" baseline="0" noProof="0" dirty="0">
                <a:ln>
                  <a:noFill/>
                </a:ln>
                <a:solidFill>
                  <a:srgbClr val="FF0000"/>
                </a:solidFill>
                <a:effectLst/>
                <a:uLnTx/>
                <a:uFillTx/>
                <a:latin typeface="Calibri"/>
                <a:ea typeface="+mn-ea"/>
                <a:cs typeface="+mn-cs"/>
              </a:rPr>
              <a:t>I am reaching out to you because I need your help.</a:t>
            </a:r>
            <a:r>
              <a:rPr kumimoji="0" lang="en-GB" sz="1800" b="0" i="0" u="none" strike="noStrike" kern="1200" cap="none" spc="0" normalizeH="0" baseline="0" noProof="0" dirty="0">
                <a:ln>
                  <a:noFill/>
                </a:ln>
                <a:solidFill>
                  <a:prstClr val="black"/>
                </a:solidFill>
                <a:effectLst/>
                <a:uLnTx/>
                <a:uFillTx/>
                <a:latin typeface="Calibri"/>
                <a:ea typeface="+mn-ea"/>
                <a:cs typeface="+mn-cs"/>
              </a:rPr>
              <a:t> </a:t>
            </a:r>
            <a:r>
              <a:rPr kumimoji="0" lang="en-GB" sz="1800" b="1" i="0" u="sng" strike="noStrike" kern="1200" cap="none" spc="0" normalizeH="0" baseline="0" noProof="0" dirty="0">
                <a:ln>
                  <a:noFill/>
                </a:ln>
                <a:solidFill>
                  <a:srgbClr val="FF0000"/>
                </a:solidFill>
                <a:effectLst/>
                <a:uLnTx/>
                <a:uFillTx/>
                <a:latin typeface="Calibri"/>
                <a:ea typeface="+mn-ea"/>
                <a:cs typeface="+mn-cs"/>
              </a:rPr>
              <a:t>We</a:t>
            </a:r>
            <a:r>
              <a:rPr kumimoji="0" lang="en-GB" sz="1800" b="0" i="0" u="none" strike="noStrike" kern="1200" cap="none" spc="0" normalizeH="0" baseline="0" noProof="0" dirty="0">
                <a:ln>
                  <a:noFill/>
                </a:ln>
                <a:solidFill>
                  <a:prstClr val="black"/>
                </a:solidFill>
                <a:effectLst/>
                <a:uLnTx/>
                <a:uFillTx/>
                <a:latin typeface="Calibri"/>
                <a:ea typeface="+mn-ea"/>
                <a:cs typeface="+mn-cs"/>
              </a:rPr>
              <a:t> want to end gender inequality—and to do that </a:t>
            </a:r>
            <a:r>
              <a:rPr kumimoji="0" lang="en-GB" sz="1800" b="1" i="0" u="sng" strike="noStrike" kern="1200" cap="none" spc="0" normalizeH="0" baseline="0" noProof="0" dirty="0">
                <a:ln>
                  <a:noFill/>
                </a:ln>
                <a:solidFill>
                  <a:srgbClr val="FF0000"/>
                </a:solidFill>
                <a:effectLst/>
                <a:uLnTx/>
                <a:uFillTx/>
                <a:latin typeface="Calibri"/>
                <a:ea typeface="+mn-ea"/>
                <a:cs typeface="+mn-cs"/>
              </a:rPr>
              <a:t>we need everyone to be involved.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This is the first campaign of its kind at the UN: </a:t>
            </a:r>
            <a:r>
              <a:rPr kumimoji="0" lang="en-GB" sz="1800" b="1" i="0" u="sng" strike="noStrike" kern="1200" cap="none" spc="0" normalizeH="0" baseline="0" noProof="0" dirty="0">
                <a:ln>
                  <a:noFill/>
                </a:ln>
                <a:solidFill>
                  <a:srgbClr val="FF0000"/>
                </a:solidFill>
                <a:effectLst/>
                <a:uLnTx/>
                <a:uFillTx/>
                <a:latin typeface="Calibri"/>
                <a:ea typeface="+mn-ea"/>
                <a:cs typeface="+mn-cs"/>
              </a:rPr>
              <a:t>we want to try and galvanize as many men and boys as possible to be advocates for gender equality. </a:t>
            </a:r>
            <a:r>
              <a:rPr kumimoji="0" lang="en-GB" sz="1800" b="0" i="0" u="none" strike="noStrike" kern="1200" cap="none" spc="0" normalizeH="0" baseline="0" noProof="0" dirty="0">
                <a:ln>
                  <a:noFill/>
                </a:ln>
                <a:solidFill>
                  <a:prstClr val="black"/>
                </a:solidFill>
                <a:effectLst/>
                <a:uLnTx/>
                <a:uFillTx/>
                <a:latin typeface="Calibri"/>
                <a:ea typeface="+mn-ea"/>
                <a:cs typeface="+mn-cs"/>
              </a:rPr>
              <a:t>And </a:t>
            </a:r>
            <a:r>
              <a:rPr kumimoji="0" lang="en-GB" sz="1800" b="1" i="0" u="sng" strike="noStrike" kern="1200" cap="none" spc="0" normalizeH="0" baseline="0" noProof="0" dirty="0">
                <a:ln>
                  <a:noFill/>
                </a:ln>
                <a:solidFill>
                  <a:srgbClr val="FF0000"/>
                </a:solidFill>
                <a:effectLst/>
                <a:uLnTx/>
                <a:uFillTx/>
                <a:latin typeface="Calibri"/>
                <a:ea typeface="+mn-ea"/>
                <a:cs typeface="+mn-cs"/>
              </a:rPr>
              <a:t>we</a:t>
            </a:r>
            <a:r>
              <a:rPr kumimoji="0" lang="en-GB" sz="1800" b="0" i="0" u="none" strike="noStrike" kern="1200" cap="none" spc="0" normalizeH="0" baseline="0" noProof="0" dirty="0">
                <a:ln>
                  <a:noFill/>
                </a:ln>
                <a:solidFill>
                  <a:prstClr val="black"/>
                </a:solidFill>
                <a:effectLst/>
                <a:uLnTx/>
                <a:uFillTx/>
                <a:latin typeface="Calibri"/>
                <a:ea typeface="+mn-ea"/>
                <a:cs typeface="+mn-cs"/>
              </a:rPr>
              <a:t> don’t just want to talk about it, but make sure it is tangible.</a:t>
            </a:r>
          </a:p>
        </p:txBody>
      </p:sp>
      <p:sp>
        <p:nvSpPr>
          <p:cNvPr id="10" name="Rounded Rectangle 9"/>
          <p:cNvSpPr/>
          <p:nvPr/>
        </p:nvSpPr>
        <p:spPr>
          <a:xfrm>
            <a:off x="334317" y="5161859"/>
            <a:ext cx="2606950" cy="1262973"/>
          </a:xfrm>
          <a:prstGeom prst="roundRect">
            <a:avLst/>
          </a:prstGeom>
          <a:solidFill>
            <a:srgbClr val="CDB163"/>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alibri"/>
                <a:ea typeface="+mn-ea"/>
                <a:cs typeface="+mn-cs"/>
              </a:rPr>
              <a:t>GOLD:</a:t>
            </a:r>
            <a:br>
              <a:rPr kumimoji="0" lang="en-GB" sz="1800" b="0" i="0" u="none" strike="noStrike" kern="1200" cap="none" spc="0" normalizeH="0" baseline="0" noProof="0" dirty="0">
                <a:ln>
                  <a:noFill/>
                </a:ln>
                <a:solidFill>
                  <a:prstClr val="white"/>
                </a:solidFill>
                <a:effectLst/>
                <a:uLnTx/>
                <a:uFillTx/>
                <a:latin typeface="Calibri"/>
                <a:ea typeface="+mn-ea"/>
                <a:cs typeface="+mn-cs"/>
              </a:rPr>
            </a:br>
            <a:r>
              <a:rPr kumimoji="0" lang="en-GB" sz="1800" b="0" i="0" u="none" strike="noStrike" kern="1200" cap="none" spc="0" normalizeH="0" baseline="0" noProof="0" dirty="0">
                <a:ln>
                  <a:noFill/>
                </a:ln>
                <a:solidFill>
                  <a:prstClr val="white"/>
                </a:solidFill>
                <a:effectLst/>
                <a:uLnTx/>
                <a:uFillTx/>
                <a:latin typeface="Calibri"/>
                <a:ea typeface="+mn-ea"/>
                <a:cs typeface="+mn-cs"/>
              </a:rPr>
              <a:t>Conditional verbs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a:ea typeface="+mn-ea"/>
                <a:cs typeface="+mn-cs"/>
              </a:rPr>
              <a:t>Hyperbole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a:ea typeface="+mn-ea"/>
                <a:cs typeface="+mn-cs"/>
              </a:rPr>
              <a:t>Superlatives</a:t>
            </a:r>
          </a:p>
        </p:txBody>
      </p:sp>
      <p:sp>
        <p:nvSpPr>
          <p:cNvPr id="11" name="Rounded Rectangle 10"/>
          <p:cNvSpPr/>
          <p:nvPr/>
        </p:nvSpPr>
        <p:spPr>
          <a:xfrm>
            <a:off x="3241675" y="5161859"/>
            <a:ext cx="2376264" cy="1203509"/>
          </a:xfrm>
          <a:prstGeom prst="roundRect">
            <a:avLst/>
          </a:prstGeom>
          <a:solidFill>
            <a:schemeClr val="bg1">
              <a:lumMod val="75000"/>
            </a:schemeClr>
          </a:solidFill>
          <a:ln>
            <a:solidFill>
              <a:srgbClr val="CC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a:ea typeface="+mn-ea"/>
                <a:cs typeface="+mn-cs"/>
              </a:rPr>
              <a:t>SILVER:</a:t>
            </a:r>
            <a:br>
              <a:rPr kumimoji="0" lang="en-GB" sz="1800" b="0" i="0" u="none" strike="noStrike" kern="1200" cap="none" spc="0" normalizeH="0" baseline="0" noProof="0" dirty="0">
                <a:ln>
                  <a:noFill/>
                </a:ln>
                <a:solidFill>
                  <a:prstClr val="black"/>
                </a:solidFill>
                <a:effectLst/>
                <a:uLnTx/>
                <a:uFillTx/>
                <a:latin typeface="Calibri"/>
                <a:ea typeface="+mn-ea"/>
                <a:cs typeface="+mn-cs"/>
              </a:rPr>
            </a:br>
            <a:r>
              <a:rPr kumimoji="0" lang="en-GB" sz="1800" b="0" i="0" u="none" strike="noStrike" kern="1200" cap="none" spc="0" normalizeH="0" baseline="0" noProof="0" dirty="0">
                <a:ln>
                  <a:noFill/>
                </a:ln>
                <a:solidFill>
                  <a:prstClr val="black"/>
                </a:solidFill>
                <a:effectLst/>
                <a:uLnTx/>
                <a:uFillTx/>
                <a:latin typeface="Calibri"/>
                <a:ea typeface="+mn-ea"/>
                <a:cs typeface="+mn-cs"/>
              </a:rPr>
              <a:t>Range of pronouns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Opinion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Anecdotes</a:t>
            </a:r>
          </a:p>
        </p:txBody>
      </p:sp>
      <p:sp>
        <p:nvSpPr>
          <p:cNvPr id="12" name="Rounded Rectangle 11"/>
          <p:cNvSpPr/>
          <p:nvPr/>
        </p:nvSpPr>
        <p:spPr>
          <a:xfrm>
            <a:off x="5796136" y="4934541"/>
            <a:ext cx="2389572" cy="1490291"/>
          </a:xfrm>
          <a:prstGeom prst="roundRect">
            <a:avLst/>
          </a:prstGeom>
          <a:solidFill>
            <a:srgbClr val="FFCC66"/>
          </a:solidFill>
          <a:ln>
            <a:solidFill>
              <a:srgbClr val="DFB4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a:ea typeface="+mn-ea"/>
                <a:cs typeface="+mn-cs"/>
              </a:rPr>
              <a:t>BRONZE:</a:t>
            </a:r>
            <a:br>
              <a:rPr kumimoji="0" lang="en-GB" sz="1800" b="0" i="0" u="none" strike="noStrike" kern="1200" cap="none" spc="0" normalizeH="0" baseline="0" noProof="0" dirty="0">
                <a:ln>
                  <a:noFill/>
                </a:ln>
                <a:solidFill>
                  <a:prstClr val="black"/>
                </a:solidFill>
                <a:effectLst/>
                <a:uLnTx/>
                <a:uFillTx/>
                <a:latin typeface="Calibri"/>
                <a:ea typeface="+mn-ea"/>
                <a:cs typeface="+mn-cs"/>
              </a:rPr>
            </a:br>
            <a:r>
              <a:rPr kumimoji="0" lang="en-GB" sz="1800" b="0" i="0" u="none" strike="noStrike" kern="1200" cap="none" spc="0" normalizeH="0" baseline="0" noProof="0" dirty="0">
                <a:ln>
                  <a:noFill/>
                </a:ln>
                <a:solidFill>
                  <a:prstClr val="black"/>
                </a:solidFill>
                <a:effectLst/>
                <a:uLnTx/>
                <a:uFillTx/>
                <a:latin typeface="Calibri"/>
                <a:ea typeface="+mn-ea"/>
                <a:cs typeface="+mn-cs"/>
              </a:rPr>
              <a:t>Rhetorical question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Fact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Triplets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Repetition</a:t>
            </a:r>
          </a:p>
        </p:txBody>
      </p:sp>
    </p:spTree>
    <p:extLst>
      <p:ext uri="{BB962C8B-B14F-4D97-AF65-F5344CB8AC3E}">
        <p14:creationId xmlns:p14="http://schemas.microsoft.com/office/powerpoint/2010/main" val="850407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1988" y="-1"/>
            <a:ext cx="5902011" cy="219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88" y="0"/>
            <a:ext cx="3305944" cy="219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ounded Rectangle 3"/>
          <p:cNvSpPr/>
          <p:nvPr/>
        </p:nvSpPr>
        <p:spPr>
          <a:xfrm>
            <a:off x="488429" y="1113214"/>
            <a:ext cx="2594579" cy="5328592"/>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a:ea typeface="+mn-ea"/>
                <a:cs typeface="+mn-cs"/>
              </a:rPr>
              <a:t>What's assessed?</a:t>
            </a:r>
          </a:p>
          <a:p>
            <a:pPr marL="0" marR="0" lvl="0" indent="0" algn="ctr" defTabSz="914400" rtl="0" eaLnBrk="1" fontAlgn="base"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alibri"/>
                <a:ea typeface="+mn-ea"/>
                <a:cs typeface="+mn-cs"/>
              </a:rPr>
              <a:t>Presenting to an audience</a:t>
            </a:r>
          </a:p>
          <a:p>
            <a:pPr marL="342900" marR="0" lvl="0" indent="-342900"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alibri"/>
                <a:ea typeface="+mn-ea"/>
                <a:cs typeface="+mn-cs"/>
              </a:rPr>
              <a:t>Use of Standard English</a:t>
            </a:r>
          </a:p>
          <a:p>
            <a:pPr marL="342900" marR="0" lvl="0" indent="-342900"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GB" sz="2000" dirty="0">
                <a:solidFill>
                  <a:prstClr val="black"/>
                </a:solidFill>
                <a:latin typeface="Calibri"/>
              </a:rPr>
              <a:t>Use of a range of vocabulary</a:t>
            </a:r>
          </a:p>
          <a:p>
            <a:pPr marL="342900" indent="-342900" fontAlgn="base">
              <a:buFont typeface="Arial" panose="020B0604020202020204" pitchFamily="34" charset="0"/>
              <a:buChar char="•"/>
            </a:pPr>
            <a:r>
              <a:rPr lang="en-GB" sz="2000" dirty="0">
                <a:solidFill>
                  <a:prstClr val="black"/>
                </a:solidFill>
              </a:rPr>
              <a:t>Responding to questions and feedback</a:t>
            </a:r>
          </a:p>
          <a:p>
            <a:pPr marL="0" marR="0" lvl="0" indent="0" defTabSz="914400" rtl="0" eaLnBrk="1" fontAlgn="base" latinLnBrk="0" hangingPunct="1">
              <a:lnSpc>
                <a:spcPct val="100000"/>
              </a:lnSpc>
              <a:spcBef>
                <a:spcPts val="0"/>
              </a:spcBef>
              <a:spcAft>
                <a:spcPts val="0"/>
              </a:spcAft>
              <a:buClrTx/>
              <a:buSzTx/>
              <a:tabLst/>
              <a:defRPr/>
            </a:pPr>
            <a:endParaRPr kumimoji="0" lang="en-GB"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Content Placeholder 2"/>
          <p:cNvSpPr txBox="1">
            <a:spLocks/>
          </p:cNvSpPr>
          <p:nvPr/>
        </p:nvSpPr>
        <p:spPr>
          <a:xfrm>
            <a:off x="491550" y="3362192"/>
            <a:ext cx="8652449" cy="1333149"/>
          </a:xfrm>
          <a:prstGeom prst="rect">
            <a:avLst/>
          </a:prstGeom>
        </p:spPr>
        <p:txBody>
          <a:bodyPr vert="horz" lIns="91440" tIns="45720" rIns="91440" bIns="45720" rtlCol="0">
            <a:no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Content Placeholder 4"/>
          <p:cNvSpPr>
            <a:spLocks noGrp="1"/>
          </p:cNvSpPr>
          <p:nvPr>
            <p:ph idx="1"/>
          </p:nvPr>
        </p:nvSpPr>
        <p:spPr>
          <a:xfrm>
            <a:off x="3672713" y="2513649"/>
            <a:ext cx="5040560" cy="2527722"/>
          </a:xfrm>
        </p:spPr>
        <p:style>
          <a:lnRef idx="1">
            <a:schemeClr val="accent4"/>
          </a:lnRef>
          <a:fillRef idx="2">
            <a:schemeClr val="accent4"/>
          </a:fillRef>
          <a:effectRef idx="1">
            <a:schemeClr val="accent4"/>
          </a:effectRef>
          <a:fontRef idx="minor">
            <a:schemeClr val="dk1"/>
          </a:fontRef>
        </p:style>
        <p:txBody>
          <a:bodyPr>
            <a:normAutofit fontScale="62500" lnSpcReduction="20000"/>
          </a:bodyPr>
          <a:lstStyle/>
          <a:p>
            <a:pPr fontAlgn="base">
              <a:buFont typeface="Arial"/>
              <a:buNone/>
            </a:pPr>
            <a:r>
              <a:rPr lang="en-GB" sz="2800" b="1" dirty="0">
                <a:effectLst/>
              </a:rPr>
              <a:t>Assessed</a:t>
            </a:r>
          </a:p>
          <a:p>
            <a:pPr fontAlgn="base">
              <a:buFont typeface="Arial"/>
              <a:buChar char="•"/>
            </a:pPr>
            <a:r>
              <a:rPr lang="en-GB" sz="2800" b="1" dirty="0">
                <a:effectLst/>
              </a:rPr>
              <a:t> </a:t>
            </a:r>
            <a:r>
              <a:rPr lang="en-GB" sz="2800" b="1" dirty="0"/>
              <a:t>Pass / Merit / Distinction (see assessment sheet)</a:t>
            </a:r>
            <a:endParaRPr lang="en-GB" sz="2800" dirty="0">
              <a:effectLst/>
            </a:endParaRPr>
          </a:p>
          <a:p>
            <a:pPr fontAlgn="base">
              <a:buFont typeface="Arial"/>
              <a:buChar char="•"/>
            </a:pPr>
            <a:r>
              <a:rPr lang="en-GB" sz="2800" dirty="0">
                <a:effectLst/>
              </a:rPr>
              <a:t>Marked by teacher</a:t>
            </a:r>
          </a:p>
          <a:p>
            <a:pPr fontAlgn="base">
              <a:buFont typeface="Arial"/>
              <a:buChar char="•"/>
            </a:pPr>
            <a:r>
              <a:rPr lang="en-GB" sz="2800" dirty="0">
                <a:effectLst/>
              </a:rPr>
              <a:t>A selection of speeches will filmed and sent to EDUQAS.</a:t>
            </a:r>
          </a:p>
          <a:p>
            <a:pPr fontAlgn="base">
              <a:buFont typeface="Arial"/>
              <a:buChar char="•"/>
            </a:pPr>
            <a:r>
              <a:rPr lang="en-GB" sz="2800" dirty="0">
                <a:effectLst/>
              </a:rPr>
              <a:t>This unit does not count towards the 9-1 grade of your GCSE but it is a compulsory unit and the grade P, M or D will appear on your certificate.</a:t>
            </a:r>
          </a:p>
        </p:txBody>
      </p:sp>
      <p:sp>
        <p:nvSpPr>
          <p:cNvPr id="6" name="Rectangle 5"/>
          <p:cNvSpPr/>
          <p:nvPr/>
        </p:nvSpPr>
        <p:spPr>
          <a:xfrm>
            <a:off x="-10675" y="6441069"/>
            <a:ext cx="9174087"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a:ea typeface="+mn-ea"/>
                <a:cs typeface="+mn-cs"/>
              </a:rPr>
              <a:t>Lesson Objective: To express information using a range of vocabulary.</a:t>
            </a:r>
          </a:p>
        </p:txBody>
      </p:sp>
    </p:spTree>
    <p:extLst>
      <p:ext uri="{BB962C8B-B14F-4D97-AF65-F5344CB8AC3E}">
        <p14:creationId xmlns:p14="http://schemas.microsoft.com/office/powerpoint/2010/main" val="2407773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1988" y="-1"/>
            <a:ext cx="5902011" cy="219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88" y="0"/>
            <a:ext cx="3305944" cy="219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1270" y="256087"/>
            <a:ext cx="7128792" cy="471974"/>
          </a:xfrm>
        </p:spPr>
        <p:txBody>
          <a:bodyPr>
            <a:normAutofit/>
          </a:bodyPr>
          <a:lstStyle/>
          <a:p>
            <a:pPr algn="l"/>
            <a:r>
              <a:rPr lang="en-GB" sz="2400" b="1" i="1" dirty="0"/>
              <a:t>Success Criteria</a:t>
            </a:r>
          </a:p>
        </p:txBody>
      </p:sp>
      <p:graphicFrame>
        <p:nvGraphicFramePr>
          <p:cNvPr id="4" name="Table 3"/>
          <p:cNvGraphicFramePr>
            <a:graphicFrameLocks noGrp="1"/>
          </p:cNvGraphicFramePr>
          <p:nvPr>
            <p:extLst>
              <p:ext uri="{D42A27DB-BD31-4B8C-83A1-F6EECF244321}">
                <p14:modId xmlns:p14="http://schemas.microsoft.com/office/powerpoint/2010/main" val="1065257329"/>
              </p:ext>
            </p:extLst>
          </p:nvPr>
        </p:nvGraphicFramePr>
        <p:xfrm>
          <a:off x="391021" y="984489"/>
          <a:ext cx="8208912" cy="5617424"/>
        </p:xfrm>
        <a:graphic>
          <a:graphicData uri="http://schemas.openxmlformats.org/drawingml/2006/table">
            <a:tbl>
              <a:tblPr firstRow="1" bandRow="1">
                <a:tableStyleId>{35758FB7-9AC5-4552-8A53-C91805E547FA}</a:tableStyleId>
              </a:tblPr>
              <a:tblGrid>
                <a:gridCol w="2736304">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736304">
                  <a:extLst>
                    <a:ext uri="{9D8B030D-6E8A-4147-A177-3AD203B41FA5}">
                      <a16:colId xmlns:a16="http://schemas.microsoft.com/office/drawing/2014/main" val="20002"/>
                    </a:ext>
                  </a:extLst>
                </a:gridCol>
              </a:tblGrid>
              <a:tr h="588224">
                <a:tc>
                  <a:txBody>
                    <a:bodyPr/>
                    <a:lstStyle/>
                    <a:p>
                      <a:pPr algn="ctr"/>
                      <a:r>
                        <a:rPr lang="en-GB" sz="2800" b="0" dirty="0">
                          <a:latin typeface="Jokerman" pitchFamily="82" charset="0"/>
                        </a:rPr>
                        <a:t>Pass</a:t>
                      </a:r>
                    </a:p>
                  </a:txBody>
                  <a:tcPr/>
                </a:tc>
                <a:tc>
                  <a:txBody>
                    <a:bodyPr/>
                    <a:lstStyle/>
                    <a:p>
                      <a:pPr algn="ctr"/>
                      <a:r>
                        <a:rPr lang="en-GB" sz="2800" b="0" dirty="0">
                          <a:latin typeface="Jokerman" pitchFamily="82" charset="0"/>
                        </a:rPr>
                        <a:t>Merit</a:t>
                      </a:r>
                    </a:p>
                  </a:txBody>
                  <a:tcPr/>
                </a:tc>
                <a:tc>
                  <a:txBody>
                    <a:bodyPr/>
                    <a:lstStyle/>
                    <a:p>
                      <a:pPr algn="ctr"/>
                      <a:r>
                        <a:rPr lang="en-GB" sz="2800" b="0" dirty="0">
                          <a:latin typeface="Jokerman" pitchFamily="82" charset="0"/>
                        </a:rPr>
                        <a:t>Distinction</a:t>
                      </a:r>
                    </a:p>
                  </a:txBody>
                  <a:tcPr/>
                </a:tc>
                <a:extLst>
                  <a:ext uri="{0D108BD9-81ED-4DB2-BD59-A6C34878D82A}">
                    <a16:rowId xmlns:a16="http://schemas.microsoft.com/office/drawing/2014/main" val="10000"/>
                  </a:ext>
                </a:extLst>
              </a:tr>
              <a:tr h="4948005">
                <a:tc>
                  <a:txBody>
                    <a:bodyPr/>
                    <a:lstStyle/>
                    <a:p>
                      <a:pPr marL="285750" indent="-285750">
                        <a:buFont typeface="Arial" pitchFamily="34" charset="0"/>
                        <a:buChar char="•"/>
                      </a:pPr>
                      <a:r>
                        <a:rPr lang="en-GB" sz="1800" dirty="0"/>
                        <a:t>Expresses straightforward</a:t>
                      </a:r>
                      <a:r>
                        <a:rPr lang="en-GB" sz="1800" baseline="0" dirty="0"/>
                        <a:t> ideas, information and feelings;</a:t>
                      </a:r>
                    </a:p>
                    <a:p>
                      <a:pPr marL="285750" indent="-285750">
                        <a:buFont typeface="Arial" pitchFamily="34" charset="0"/>
                        <a:buChar char="•"/>
                      </a:pPr>
                      <a:r>
                        <a:rPr kumimoji="0" lang="en-GB" sz="1800" b="0" i="0" u="none" strike="noStrike" kern="1200" cap="none" spc="0" normalizeH="0" baseline="0" noProof="0" dirty="0">
                          <a:ln>
                            <a:noFill/>
                          </a:ln>
                          <a:solidFill>
                            <a:prstClr val="black"/>
                          </a:solidFill>
                          <a:effectLst/>
                          <a:uLnTx/>
                          <a:uFillTx/>
                          <a:latin typeface="+mn-lt"/>
                          <a:ea typeface="+mn-ea"/>
                          <a:cs typeface="+mn-cs"/>
                        </a:rPr>
                        <a:t>Provides a viewpoint</a:t>
                      </a:r>
                      <a:endParaRPr lang="en-GB" sz="1800" baseline="0" dirty="0"/>
                    </a:p>
                    <a:p>
                      <a:pPr marL="285750" indent="-285750">
                        <a:buFont typeface="Arial" pitchFamily="34" charset="0"/>
                        <a:buChar char="•"/>
                      </a:pPr>
                      <a:r>
                        <a:rPr lang="en-GB" sz="1800" baseline="0" dirty="0"/>
                        <a:t>Makes an attempt to meet the needs of the audience through language choices. </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800" b="0" i="0" u="none" strike="noStrike" kern="1200" baseline="0" dirty="0">
                          <a:solidFill>
                            <a:schemeClr val="dk1"/>
                          </a:solidFill>
                          <a:latin typeface="+mn-lt"/>
                          <a:ea typeface="+mn-ea"/>
                          <a:cs typeface="+mn-cs"/>
                        </a:rPr>
                        <a:t>Makes an attempt to organise and structure the presentation.</a:t>
                      </a:r>
                    </a:p>
                    <a:p>
                      <a:pPr marL="285750" indent="-285750">
                        <a:buFont typeface="Arial" pitchFamily="34" charset="0"/>
                        <a:buChar char="•"/>
                      </a:pPr>
                      <a:endParaRPr lang="en-GB" sz="1800" dirty="0"/>
                    </a:p>
                  </a:txBody>
                  <a:tcPr/>
                </a:tc>
                <a:tc>
                  <a:txBody>
                    <a:bodyPr/>
                    <a:lstStyle/>
                    <a:p>
                      <a:pPr marL="285750" indent="-285750">
                        <a:buFont typeface="Arial" pitchFamily="34" charset="0"/>
                        <a:buChar char="•"/>
                      </a:pPr>
                      <a:r>
                        <a:rPr lang="en-GB" sz="1800" dirty="0"/>
                        <a:t>Expresses</a:t>
                      </a:r>
                      <a:r>
                        <a:rPr lang="en-GB" sz="1800" baseline="0" dirty="0"/>
                        <a:t> challenging ideas, information and feelings using a range of vocabulary;</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800" baseline="0" dirty="0"/>
                        <a:t>Provides confident evidence of viewpoint.</a:t>
                      </a:r>
                    </a:p>
                    <a:p>
                      <a:pPr marL="285750" indent="-285750">
                        <a:buFont typeface="Arial" pitchFamily="34" charset="0"/>
                        <a:buChar char="•"/>
                      </a:pPr>
                      <a:r>
                        <a:rPr lang="en-GB" sz="1800" baseline="0" dirty="0"/>
                        <a:t>Achieves the purpose of the presentation through language choices.</a:t>
                      </a:r>
                    </a:p>
                    <a:p>
                      <a:pPr marL="285750" indent="-285750">
                        <a:buFont typeface="Arial" pitchFamily="34" charset="0"/>
                        <a:buChar char="•"/>
                      </a:pPr>
                      <a:r>
                        <a:rPr lang="en-GB" sz="1800" b="0" i="0" u="none" strike="noStrike" kern="1200" baseline="0" dirty="0">
                          <a:solidFill>
                            <a:schemeClr val="dk1"/>
                          </a:solidFill>
                          <a:latin typeface="+mn-lt"/>
                          <a:ea typeface="+mn-ea"/>
                          <a:cs typeface="+mn-cs"/>
                        </a:rPr>
                        <a:t>Organises and structures the presentation clearly and appropriately to meet the needs of the audience.</a:t>
                      </a:r>
                      <a:endParaRPr lang="en-GB" sz="1800" baseline="0" dirty="0"/>
                    </a:p>
                    <a:p>
                      <a:pPr marL="285750" indent="-285750">
                        <a:buFont typeface="Arial" pitchFamily="34" charset="0"/>
                        <a:buChar char="•"/>
                      </a:pPr>
                      <a:endParaRPr lang="en-GB" sz="1800" dirty="0"/>
                    </a:p>
                  </a:txBody>
                  <a:tcPr/>
                </a:tc>
                <a:tc>
                  <a:txBody>
                    <a:bodyPr/>
                    <a:lstStyle/>
                    <a:p>
                      <a:pPr marL="285750" indent="-285750">
                        <a:buFont typeface="Arial" pitchFamily="34" charset="0"/>
                        <a:buChar char="•"/>
                      </a:pPr>
                      <a:r>
                        <a:rPr lang="en-GB" sz="1800" dirty="0"/>
                        <a:t>Expresses sophisticated ideas, information and feelings using a sophisticated repertoire of vocabulary;</a:t>
                      </a:r>
                    </a:p>
                    <a:p>
                      <a:pPr marL="285750" indent="-285750">
                        <a:buFont typeface="Arial" pitchFamily="34" charset="0"/>
                        <a:buChar char="•"/>
                      </a:pPr>
                      <a:r>
                        <a:rPr lang="en-GB" sz="1800" dirty="0"/>
                        <a:t>Presents a detailed and convincing viewpoint</a:t>
                      </a:r>
                    </a:p>
                    <a:p>
                      <a:pPr marL="285750" indent="-285750">
                        <a:buFont typeface="Arial" pitchFamily="34" charset="0"/>
                        <a:buChar char="•"/>
                      </a:pPr>
                      <a:r>
                        <a:rPr lang="en-GB" sz="1800" dirty="0"/>
                        <a:t>Achieves</a:t>
                      </a:r>
                      <a:r>
                        <a:rPr lang="en-GB" sz="1800" baseline="0" dirty="0"/>
                        <a:t> the purpose of the presentation through language choices. </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800" b="0" i="0" u="none" strike="noStrike" kern="1200" baseline="0" dirty="0">
                          <a:solidFill>
                            <a:schemeClr val="dk1"/>
                          </a:solidFill>
                          <a:latin typeface="+mn-lt"/>
                          <a:ea typeface="+mn-ea"/>
                          <a:cs typeface="+mn-cs"/>
                        </a:rPr>
                        <a:t>Organises and structures the presentation using an effective range of strategies to engage the audience.</a:t>
                      </a:r>
                    </a:p>
                    <a:p>
                      <a:pPr marL="285750" indent="-285750">
                        <a:buFont typeface="Arial" pitchFamily="34" charset="0"/>
                        <a:buChar char="•"/>
                      </a:pPr>
                      <a:endParaRPr lang="en-GB" sz="1800" dirty="0"/>
                    </a:p>
                  </a:txBody>
                  <a:tcPr/>
                </a:tc>
                <a:extLst>
                  <a:ext uri="{0D108BD9-81ED-4DB2-BD59-A6C34878D82A}">
                    <a16:rowId xmlns:a16="http://schemas.microsoft.com/office/drawing/2014/main" val="10001"/>
                  </a:ext>
                </a:extLst>
              </a:tr>
            </a:tbl>
          </a:graphicData>
        </a:graphic>
      </p:graphicFrame>
      <p:sp>
        <p:nvSpPr>
          <p:cNvPr id="6" name="Curved Left Arrow 5"/>
          <p:cNvSpPr/>
          <p:nvPr/>
        </p:nvSpPr>
        <p:spPr>
          <a:xfrm>
            <a:off x="8127522" y="1267273"/>
            <a:ext cx="953852" cy="1225624"/>
          </a:xfrm>
          <a:prstGeom prst="curvedLeftArrow">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Rectangle 4"/>
          <p:cNvSpPr/>
          <p:nvPr/>
        </p:nvSpPr>
        <p:spPr>
          <a:xfrm>
            <a:off x="6007645" y="387943"/>
            <a:ext cx="2592288" cy="576064"/>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solidFill>
                  <a:schemeClr val="tx1"/>
                </a:solidFill>
              </a:rPr>
              <a:t>Go for gold!</a:t>
            </a:r>
          </a:p>
        </p:txBody>
      </p:sp>
    </p:spTree>
    <p:extLst>
      <p:ext uri="{BB962C8B-B14F-4D97-AF65-F5344CB8AC3E}">
        <p14:creationId xmlns:p14="http://schemas.microsoft.com/office/powerpoint/2010/main" val="2049783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Spoken Language Endorsement</a:t>
            </a:r>
          </a:p>
        </p:txBody>
      </p:sp>
      <p:sp>
        <p:nvSpPr>
          <p:cNvPr id="3" name="Subtitle 2"/>
          <p:cNvSpPr>
            <a:spLocks noGrp="1"/>
          </p:cNvSpPr>
          <p:nvPr>
            <p:ph type="subTitle" idx="1"/>
          </p:nvPr>
        </p:nvSpPr>
        <p:spPr>
          <a:xfrm>
            <a:off x="251520" y="3886200"/>
            <a:ext cx="8206680" cy="2423120"/>
          </a:xfrm>
        </p:spPr>
        <p:txBody>
          <a:bodyPr>
            <a:normAutofit fontScale="92500"/>
          </a:bodyPr>
          <a:lstStyle/>
          <a:p>
            <a:r>
              <a:rPr lang="en-GB" dirty="0">
                <a:solidFill>
                  <a:schemeClr val="tx1"/>
                </a:solidFill>
              </a:rPr>
              <a:t>Possible topics/subjects</a:t>
            </a:r>
          </a:p>
          <a:p>
            <a:endParaRPr lang="en-GB" dirty="0">
              <a:solidFill>
                <a:schemeClr val="tx1"/>
              </a:solidFill>
            </a:endParaRPr>
          </a:p>
          <a:p>
            <a:r>
              <a:rPr lang="en-GB" dirty="0">
                <a:solidFill>
                  <a:schemeClr val="tx1"/>
                </a:solidFill>
              </a:rPr>
              <a:t>Read through the hand out and consider the topics.</a:t>
            </a:r>
          </a:p>
          <a:p>
            <a:r>
              <a:rPr lang="en-GB" dirty="0">
                <a:solidFill>
                  <a:schemeClr val="tx1"/>
                </a:solidFill>
              </a:rPr>
              <a:t>Shortlist 2 or 3 possible topics.</a:t>
            </a:r>
          </a:p>
          <a:p>
            <a:endParaRPr lang="en-GB" dirty="0">
              <a:solidFill>
                <a:schemeClr val="tx1"/>
              </a:solidFill>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1988" y="-1"/>
            <a:ext cx="5902011" cy="219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88" y="0"/>
            <a:ext cx="3305944" cy="219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4143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72524"/>
            <a:ext cx="5036096" cy="449127"/>
          </a:xfrm>
        </p:spPr>
        <p:txBody>
          <a:bodyPr>
            <a:normAutofit fontScale="90000"/>
          </a:bodyPr>
          <a:lstStyle/>
          <a:p>
            <a:r>
              <a:rPr lang="en-GB" b="1" dirty="0"/>
              <a:t>Topics</a:t>
            </a:r>
          </a:p>
        </p:txBody>
      </p:sp>
      <p:sp>
        <p:nvSpPr>
          <p:cNvPr id="3" name="Subtitle 2"/>
          <p:cNvSpPr>
            <a:spLocks noGrp="1"/>
          </p:cNvSpPr>
          <p:nvPr>
            <p:ph type="subTitle" idx="1"/>
          </p:nvPr>
        </p:nvSpPr>
        <p:spPr>
          <a:xfrm>
            <a:off x="251520" y="764704"/>
            <a:ext cx="8206680" cy="5544616"/>
          </a:xfrm>
        </p:spPr>
        <p:txBody>
          <a:bodyPr>
            <a:normAutofit/>
          </a:bodyPr>
          <a:lstStyle/>
          <a:p>
            <a:pPr lvl="0" algn="l"/>
            <a:r>
              <a:rPr lang="en-GB" sz="2400" dirty="0">
                <a:solidFill>
                  <a:schemeClr val="tx1"/>
                </a:solidFill>
              </a:rPr>
              <a:t>1.  “What we do says more about us than what we look like.”</a:t>
            </a:r>
          </a:p>
          <a:p>
            <a:pPr lvl="0" algn="l"/>
            <a:r>
              <a:rPr lang="en-GB" sz="2400" dirty="0">
                <a:solidFill>
                  <a:schemeClr val="tx1"/>
                </a:solidFill>
              </a:rPr>
              <a:t>2. “We should not eat meat.”</a:t>
            </a:r>
          </a:p>
          <a:p>
            <a:pPr lvl="0" algn="l"/>
            <a:r>
              <a:rPr lang="en-GB" sz="2400" dirty="0">
                <a:solidFill>
                  <a:schemeClr val="tx1"/>
                </a:solidFill>
              </a:rPr>
              <a:t>3. “We should not keep animals in zoos.”</a:t>
            </a:r>
          </a:p>
          <a:p>
            <a:pPr lvl="0" algn="l"/>
            <a:r>
              <a:rPr lang="en-GB" sz="2400" dirty="0">
                <a:solidFill>
                  <a:schemeClr val="tx1"/>
                </a:solidFill>
              </a:rPr>
              <a:t>4. “People who do not try to live healthy lifestyles should not use the NHS without paying.”</a:t>
            </a:r>
          </a:p>
          <a:p>
            <a:pPr lvl="0" algn="l"/>
            <a:r>
              <a:rPr lang="en-GB" sz="2400" dirty="0">
                <a:solidFill>
                  <a:schemeClr val="tx1"/>
                </a:solidFill>
              </a:rPr>
              <a:t>5. “Unemployed people should be made to work.”</a:t>
            </a:r>
          </a:p>
          <a:p>
            <a:pPr lvl="0" algn="l"/>
            <a:r>
              <a:rPr lang="en-GB" sz="2400" dirty="0">
                <a:solidFill>
                  <a:schemeClr val="tx1"/>
                </a:solidFill>
              </a:rPr>
              <a:t>6. “I am concerned about...    (you choose the topic of concern)”</a:t>
            </a:r>
          </a:p>
          <a:p>
            <a:pPr lvl="0" algn="l"/>
            <a:r>
              <a:rPr lang="en-GB" sz="2400" dirty="0">
                <a:solidFill>
                  <a:schemeClr val="tx1"/>
                </a:solidFill>
              </a:rPr>
              <a:t>7. “No one should break the law.”</a:t>
            </a:r>
          </a:p>
          <a:p>
            <a:pPr lvl="0" algn="l"/>
            <a:r>
              <a:rPr lang="en-GB" sz="2400" dirty="0">
                <a:solidFill>
                  <a:schemeClr val="tx1"/>
                </a:solidFill>
              </a:rPr>
              <a:t>8. “Social Media is harmful.”</a:t>
            </a:r>
          </a:p>
          <a:p>
            <a:pPr lvl="0" algn="l"/>
            <a:r>
              <a:rPr lang="en-GB" sz="2400" dirty="0">
                <a:solidFill>
                  <a:schemeClr val="tx1"/>
                </a:solidFill>
              </a:rPr>
              <a:t>9.“Men should take equal responsibility for looking after the house, caring for children and family.”</a:t>
            </a:r>
          </a:p>
          <a:p>
            <a:pPr lvl="0" algn="l"/>
            <a:r>
              <a:rPr lang="en-GB" sz="2400" dirty="0">
                <a:solidFill>
                  <a:schemeClr val="tx1"/>
                </a:solidFill>
              </a:rPr>
              <a:t>10.“Developments in modern science and/or medicine have made the world a better place……”</a:t>
            </a:r>
          </a:p>
          <a:p>
            <a:pPr lvl="0" algn="l"/>
            <a:endParaRPr lang="en-GB" sz="2400" dirty="0">
              <a:solidFill>
                <a:schemeClr val="tx1"/>
              </a:solidFill>
            </a:endParaRPr>
          </a:p>
          <a:p>
            <a:pPr lvl="0" algn="l"/>
            <a:endParaRPr lang="en-GB" sz="2400" dirty="0">
              <a:solidFill>
                <a:schemeClr val="tx1"/>
              </a:solidFill>
            </a:endParaRPr>
          </a:p>
          <a:p>
            <a:endParaRPr lang="en-GB" dirty="0">
              <a:solidFill>
                <a:schemeClr val="tx1"/>
              </a:solidFill>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1"/>
            <a:ext cx="3275855" cy="621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952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9">
            <a:extLst>
              <a:ext uri="{FF2B5EF4-FFF2-40B4-BE49-F238E27FC236}">
                <a16:creationId xmlns:a16="http://schemas.microsoft.com/office/drawing/2014/main" id="{FCBF3740-DC11-4FF8-A245-72269DADA6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1675" y="0"/>
            <a:ext cx="590232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11">
            <a:extLst>
              <a:ext uri="{FF2B5EF4-FFF2-40B4-BE49-F238E27FC236}">
                <a16:creationId xmlns:a16="http://schemas.microsoft.com/office/drawing/2014/main" id="{EB797AF7-8BF4-4043-A6DA-49779D9472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 y="0"/>
            <a:ext cx="326707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2">
            <a:extLst>
              <a:ext uri="{FF2B5EF4-FFF2-40B4-BE49-F238E27FC236}">
                <a16:creationId xmlns:a16="http://schemas.microsoft.com/office/drawing/2014/main" id="{5F13EBAC-5A4B-45A8-ACEF-1737F5B4EC28}"/>
              </a:ext>
            </a:extLst>
          </p:cNvPr>
          <p:cNvSpPr>
            <a:spLocks noGrp="1" noChangeArrowheads="1"/>
          </p:cNvSpPr>
          <p:nvPr>
            <p:ph type="ctrTitle"/>
          </p:nvPr>
        </p:nvSpPr>
        <p:spPr>
          <a:xfrm>
            <a:off x="827088" y="2565400"/>
            <a:ext cx="7772400" cy="1470025"/>
          </a:xfrm>
        </p:spPr>
        <p:txBody>
          <a:bodyPr anchor="ctr"/>
          <a:lstStyle/>
          <a:p>
            <a:pPr eaLnBrk="1" hangingPunct="1">
              <a:defRPr/>
            </a:pPr>
            <a:r>
              <a:rPr lang="en-GB" altLang="en-US" sz="5400" b="1" dirty="0">
                <a:latin typeface="+mn-lt"/>
              </a:rPr>
              <a:t>Preparing for your Presentation</a:t>
            </a:r>
            <a:endParaRPr lang="en-US" altLang="en-US" sz="4400" b="1" dirty="0">
              <a:latin typeface="+mn-lt"/>
            </a:endParaRPr>
          </a:p>
        </p:txBody>
      </p:sp>
      <p:sp>
        <p:nvSpPr>
          <p:cNvPr id="4101" name="Rectangle 3">
            <a:extLst>
              <a:ext uri="{FF2B5EF4-FFF2-40B4-BE49-F238E27FC236}">
                <a16:creationId xmlns:a16="http://schemas.microsoft.com/office/drawing/2014/main" id="{F41E49CC-BCE9-42DD-B4D2-F16A6A33ECE6}"/>
              </a:ext>
            </a:extLst>
          </p:cNvPr>
          <p:cNvSpPr>
            <a:spLocks noGrp="1" noChangeArrowheads="1"/>
          </p:cNvSpPr>
          <p:nvPr>
            <p:ph type="subTitle" idx="1"/>
          </p:nvPr>
        </p:nvSpPr>
        <p:spPr>
          <a:xfrm>
            <a:off x="539750" y="4365625"/>
            <a:ext cx="8424863" cy="1512695"/>
          </a:xfrm>
          <a:extLst>
            <a:ext uri="{91240B29-F687-4F45-9708-019B960494DF}">
              <a14:hiddenLine xmlns:a14="http://schemas.microsoft.com/office/drawing/2010/main" w="76200">
                <a:solidFill>
                  <a:srgbClr val="000000"/>
                </a:solidFill>
                <a:miter lim="800000"/>
                <a:headEnd/>
                <a:tailEnd/>
              </a14:hiddenLine>
            </a:ext>
          </a:extLst>
        </p:spPr>
        <p:txBody>
          <a:bodyPr/>
          <a:lstStyle/>
          <a:p>
            <a:pPr eaLnBrk="1" hangingPunct="1"/>
            <a:r>
              <a:rPr lang="en-US" altLang="en-US" sz="3200" b="1" dirty="0"/>
              <a:t>Learning objective: </a:t>
            </a:r>
            <a:r>
              <a:rPr lang="en-US" altLang="en-US" sz="3200" dirty="0"/>
              <a:t>to practise and develop your skills in presenting, listening, thinking and responding. </a:t>
            </a:r>
          </a:p>
        </p:txBody>
      </p:sp>
      <p:sp>
        <p:nvSpPr>
          <p:cNvPr id="7" name="Rectangle 6">
            <a:extLst>
              <a:ext uri="{FF2B5EF4-FFF2-40B4-BE49-F238E27FC236}">
                <a16:creationId xmlns:a16="http://schemas.microsoft.com/office/drawing/2014/main" id="{972EFEC0-2F12-415E-AAFA-C9602B8E605F}"/>
              </a:ext>
            </a:extLst>
          </p:cNvPr>
          <p:cNvSpPr/>
          <p:nvPr/>
        </p:nvSpPr>
        <p:spPr>
          <a:xfrm rot="21258750">
            <a:off x="4292600" y="923925"/>
            <a:ext cx="4711700" cy="1050925"/>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a:ea typeface="+mn-ea"/>
                <a:cs typeface="+mn-cs"/>
              </a:rPr>
              <a:t>Success Criteria Focus: </a:t>
            </a:r>
            <a:r>
              <a:rPr kumimoji="0" lang="en-GB" sz="2000" b="0" i="1" u="none" strike="noStrike" kern="1200" cap="none" spc="0" normalizeH="0" baseline="0" noProof="0" dirty="0">
                <a:ln>
                  <a:noFill/>
                </a:ln>
                <a:solidFill>
                  <a:prstClr val="black"/>
                </a:solidFill>
                <a:effectLst/>
                <a:uLnTx/>
                <a:uFillTx/>
                <a:latin typeface="Adobe Caslon Pro Bold" pitchFamily="18" charset="0"/>
                <a:ea typeface="+mn-ea"/>
                <a:cs typeface="+mn-cs"/>
              </a:rPr>
              <a:t>“To use a good quality of standard English and to </a:t>
            </a:r>
            <a:r>
              <a:rPr kumimoji="0" lang="en-GB" sz="2000" b="1" i="1" u="none" strike="noStrike" kern="1200" cap="none" spc="0" normalizeH="0" baseline="0" noProof="0" dirty="0">
                <a:ln>
                  <a:noFill/>
                </a:ln>
                <a:solidFill>
                  <a:prstClr val="black"/>
                </a:solidFill>
                <a:effectLst/>
                <a:uLnTx/>
                <a:uFillTx/>
                <a:latin typeface="Adobe Caslon Pro Bold" pitchFamily="18" charset="0"/>
                <a:ea typeface="+mn-ea"/>
                <a:cs typeface="+mn-cs"/>
              </a:rPr>
              <a:t>listen and ask thoughtful questions”</a:t>
            </a:r>
            <a:endParaRPr kumimoji="0" lang="en-GB" sz="2000" b="0" i="1" u="none" strike="noStrike" kern="1200" cap="none" spc="0" normalizeH="0" baseline="0" noProof="0" dirty="0">
              <a:ln>
                <a:noFill/>
              </a:ln>
              <a:solidFill>
                <a:prstClr val="black"/>
              </a:solidFill>
              <a:effectLst/>
              <a:uLnTx/>
              <a:uFillTx/>
              <a:latin typeface="Adobe Caslon Pro Bold" pitchFamily="18" charset="0"/>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a:extLst>
              <a:ext uri="{FF2B5EF4-FFF2-40B4-BE49-F238E27FC236}">
                <a16:creationId xmlns:a16="http://schemas.microsoft.com/office/drawing/2014/main" id="{96540B72-4760-4031-B1FA-3CCF2F288B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0"/>
            <a:ext cx="3271838" cy="2166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10">
            <a:extLst>
              <a:ext uri="{FF2B5EF4-FFF2-40B4-BE49-F238E27FC236}">
                <a16:creationId xmlns:a16="http://schemas.microsoft.com/office/drawing/2014/main" id="{1B93A37D-68F9-4A93-8778-CA55D07CBB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1675" y="0"/>
            <a:ext cx="590232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itle 3">
            <a:extLst>
              <a:ext uri="{FF2B5EF4-FFF2-40B4-BE49-F238E27FC236}">
                <a16:creationId xmlns:a16="http://schemas.microsoft.com/office/drawing/2014/main" id="{688F76B3-4DB1-43CD-A38A-5F5F494E1EBE}"/>
              </a:ext>
            </a:extLst>
          </p:cNvPr>
          <p:cNvSpPr txBox="1">
            <a:spLocks/>
          </p:cNvSpPr>
          <p:nvPr/>
        </p:nvSpPr>
        <p:spPr bwMode="auto">
          <a:xfrm>
            <a:off x="457200" y="360363"/>
            <a:ext cx="8229600" cy="7651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rPr>
              <a:t>Let’s get started!</a:t>
            </a:r>
          </a:p>
        </p:txBody>
      </p:sp>
      <p:sp>
        <p:nvSpPr>
          <p:cNvPr id="4" name="Rectangular Callout 3">
            <a:extLst>
              <a:ext uri="{FF2B5EF4-FFF2-40B4-BE49-F238E27FC236}">
                <a16:creationId xmlns:a16="http://schemas.microsoft.com/office/drawing/2014/main" id="{8FDB3247-2430-4EB1-B0D1-E7EA32A34CDD}"/>
              </a:ext>
            </a:extLst>
          </p:cNvPr>
          <p:cNvSpPr/>
          <p:nvPr/>
        </p:nvSpPr>
        <p:spPr>
          <a:xfrm>
            <a:off x="2982913" y="2555875"/>
            <a:ext cx="3754437" cy="1008063"/>
          </a:xfrm>
          <a:prstGeom prst="wedgeRectCallout">
            <a:avLst>
              <a:gd name="adj1" fmla="val 45300"/>
              <a:gd name="adj2" fmla="val 7306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prstClr val="white"/>
                </a:solidFill>
                <a:effectLst/>
                <a:uLnTx/>
                <a:uFillTx/>
                <a:latin typeface="Calibri"/>
                <a:ea typeface="+mn-ea"/>
                <a:cs typeface="+mn-cs"/>
              </a:rPr>
              <a:t>How important is it to speak clearly and listen carefully?</a:t>
            </a:r>
          </a:p>
        </p:txBody>
      </p:sp>
      <p:sp>
        <p:nvSpPr>
          <p:cNvPr id="9" name="Rectangular Callout 8">
            <a:extLst>
              <a:ext uri="{FF2B5EF4-FFF2-40B4-BE49-F238E27FC236}">
                <a16:creationId xmlns:a16="http://schemas.microsoft.com/office/drawing/2014/main" id="{E767F045-F243-42AE-9B0A-D716B0DC97AC}"/>
              </a:ext>
            </a:extLst>
          </p:cNvPr>
          <p:cNvSpPr/>
          <p:nvPr/>
        </p:nvSpPr>
        <p:spPr>
          <a:xfrm>
            <a:off x="4314825" y="4076700"/>
            <a:ext cx="3756025" cy="936625"/>
          </a:xfrm>
          <a:prstGeom prst="wedgeRectCallout">
            <a:avLst>
              <a:gd name="adj1" fmla="val -39754"/>
              <a:gd name="adj2" fmla="val 77225"/>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prstClr val="white"/>
                </a:solidFill>
                <a:effectLst/>
                <a:uLnTx/>
                <a:uFillTx/>
                <a:latin typeface="Calibri"/>
                <a:ea typeface="+mn-ea"/>
                <a:cs typeface="+mn-cs"/>
              </a:rPr>
              <a:t>Are speaking and listening skills as important as reading and writing skills?</a:t>
            </a:r>
          </a:p>
        </p:txBody>
      </p:sp>
      <p:sp>
        <p:nvSpPr>
          <p:cNvPr id="10" name="Rectangular Callout 9">
            <a:extLst>
              <a:ext uri="{FF2B5EF4-FFF2-40B4-BE49-F238E27FC236}">
                <a16:creationId xmlns:a16="http://schemas.microsoft.com/office/drawing/2014/main" id="{9DC56985-D35E-40D2-8426-A1F196B1B742}"/>
              </a:ext>
            </a:extLst>
          </p:cNvPr>
          <p:cNvSpPr/>
          <p:nvPr/>
        </p:nvSpPr>
        <p:spPr>
          <a:xfrm>
            <a:off x="5199063" y="5495925"/>
            <a:ext cx="3754437" cy="830263"/>
          </a:xfrm>
          <a:prstGeom prst="wedgeRectCallout">
            <a:avLst>
              <a:gd name="adj1" fmla="val 45300"/>
              <a:gd name="adj2" fmla="val 83145"/>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prstClr val="white"/>
                </a:solidFill>
                <a:effectLst/>
                <a:uLnTx/>
                <a:uFillTx/>
                <a:latin typeface="Calibri"/>
                <a:ea typeface="+mn-ea"/>
                <a:cs typeface="+mn-cs"/>
              </a:rPr>
              <a:t>If you never listen carefully, do you really learn?</a:t>
            </a:r>
          </a:p>
        </p:txBody>
      </p:sp>
      <p:pic>
        <p:nvPicPr>
          <p:cNvPr id="2056" name="Picture 8">
            <a:extLst>
              <a:ext uri="{FF2B5EF4-FFF2-40B4-BE49-F238E27FC236}">
                <a16:creationId xmlns:a16="http://schemas.microsoft.com/office/drawing/2014/main" id="{5FBEA195-668C-4606-A9D1-7DA24BD820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950" y="1577975"/>
            <a:ext cx="1860550" cy="195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a:extLst>
              <a:ext uri="{FF2B5EF4-FFF2-40B4-BE49-F238E27FC236}">
                <a16:creationId xmlns:a16="http://schemas.microsoft.com/office/drawing/2014/main" id="{1B5EB67C-6D0E-479F-919C-8837F0CFD0FA}"/>
              </a:ext>
            </a:extLst>
          </p:cNvPr>
          <p:cNvSpPr txBox="1"/>
          <p:nvPr/>
        </p:nvSpPr>
        <p:spPr>
          <a:xfrm>
            <a:off x="179388" y="2584450"/>
            <a:ext cx="2592387" cy="2555875"/>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a:ea typeface="+mn-ea"/>
                <a:cs typeface="+mn-cs"/>
              </a:rPr>
              <a:t>Task: </a:t>
            </a:r>
            <a:r>
              <a:rPr kumimoji="0" lang="en-GB" sz="2000" b="0" i="0" u="none" strike="noStrike" kern="1200" cap="none" spc="0" normalizeH="0" baseline="0" noProof="0" dirty="0">
                <a:ln>
                  <a:noFill/>
                </a:ln>
                <a:solidFill>
                  <a:prstClr val="black"/>
                </a:solidFill>
                <a:effectLst/>
                <a:uLnTx/>
                <a:uFillTx/>
                <a:latin typeface="Calibri"/>
                <a:ea typeface="+mn-ea"/>
                <a:cs typeface="+mn-cs"/>
              </a:rPr>
              <a:t>Discuss the following questions with your partner. </a:t>
            </a:r>
            <a:r>
              <a:rPr kumimoji="0" lang="en-GB" sz="2000" b="1" i="0" u="none" strike="noStrike" kern="1200" cap="none" spc="0" normalizeH="0" baseline="0" noProof="0" dirty="0">
                <a:ln>
                  <a:noFill/>
                </a:ln>
                <a:solidFill>
                  <a:prstClr val="black"/>
                </a:solidFill>
                <a:effectLst/>
                <a:uLnTx/>
                <a:uFillTx/>
                <a:latin typeface="Calibri"/>
                <a:ea typeface="+mn-ea"/>
                <a:cs typeface="+mn-cs"/>
              </a:rPr>
              <a:t>Debate the statements’ importance and relevance in your GCSE study. </a:t>
            </a:r>
          </a:p>
        </p:txBody>
      </p:sp>
      <p:sp>
        <p:nvSpPr>
          <p:cNvPr id="11" name="TextBox 10">
            <a:extLst>
              <a:ext uri="{FF2B5EF4-FFF2-40B4-BE49-F238E27FC236}">
                <a16:creationId xmlns:a16="http://schemas.microsoft.com/office/drawing/2014/main" id="{CFEBC9BF-2603-48C5-BCE3-99FF8FFD5211}"/>
              </a:ext>
            </a:extLst>
          </p:cNvPr>
          <p:cNvSpPr txBox="1"/>
          <p:nvPr/>
        </p:nvSpPr>
        <p:spPr>
          <a:xfrm>
            <a:off x="404813" y="5910263"/>
            <a:ext cx="1512887" cy="647700"/>
          </a:xfrm>
          <a:prstGeom prst="rect">
            <a:avLst/>
          </a:prstGeom>
          <a:ln/>
        </p:spPr>
        <p:style>
          <a:lnRef idx="1">
            <a:schemeClr val="accent6"/>
          </a:lnRef>
          <a:fillRef idx="2">
            <a:schemeClr val="accent6"/>
          </a:fillRef>
          <a:effectRef idx="1">
            <a:schemeClr val="accent6"/>
          </a:effectRef>
          <a:fontRef idx="minor">
            <a:schemeClr val="dk1"/>
          </a:fontRef>
        </p:style>
        <p:txBody>
          <a:bodyPr>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D54773">
                    <a:lumMod val="75000"/>
                  </a:srgbClr>
                </a:solidFill>
                <a:effectLst/>
                <a:uLnTx/>
                <a:uFillTx/>
                <a:latin typeface="Calibri"/>
                <a:ea typeface="+mn-ea"/>
                <a:cs typeface="+mn-cs"/>
              </a:rPr>
              <a:t>You have 5</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D54773">
                    <a:lumMod val="75000"/>
                  </a:srgbClr>
                </a:solidFill>
                <a:effectLst/>
                <a:uLnTx/>
                <a:uFillTx/>
                <a:latin typeface="Calibri"/>
                <a:ea typeface="+mn-ea"/>
                <a:cs typeface="+mn-cs"/>
              </a:rPr>
              <a:t>minutes</a:t>
            </a:r>
          </a:p>
        </p:txBody>
      </p:sp>
      <p:pic>
        <p:nvPicPr>
          <p:cNvPr id="2059" name="Picture 12">
            <a:extLst>
              <a:ext uri="{FF2B5EF4-FFF2-40B4-BE49-F238E27FC236}">
                <a16:creationId xmlns:a16="http://schemas.microsoft.com/office/drawing/2014/main" id="{F56A2430-73DF-4E43-883A-33F2250B2A2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877004">
            <a:off x="1717675" y="5480050"/>
            <a:ext cx="8509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3">
            <a:extLst>
              <a:ext uri="{FF2B5EF4-FFF2-40B4-BE49-F238E27FC236}">
                <a16:creationId xmlns:a16="http://schemas.microsoft.com/office/drawing/2014/main" id="{4DB327CA-FBA1-4DAF-B4E4-9E50E87871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3236913"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10">
            <a:extLst>
              <a:ext uri="{FF2B5EF4-FFF2-40B4-BE49-F238E27FC236}">
                <a16:creationId xmlns:a16="http://schemas.microsoft.com/office/drawing/2014/main" id="{37759D62-71EB-4CD9-9F36-A369CACB85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1675" y="0"/>
            <a:ext cx="590232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itle 3">
            <a:extLst>
              <a:ext uri="{FF2B5EF4-FFF2-40B4-BE49-F238E27FC236}">
                <a16:creationId xmlns:a16="http://schemas.microsoft.com/office/drawing/2014/main" id="{A228522F-36BD-47A5-8C62-2EB4DDF178ED}"/>
              </a:ext>
            </a:extLst>
          </p:cNvPr>
          <p:cNvSpPr txBox="1">
            <a:spLocks/>
          </p:cNvSpPr>
          <p:nvPr/>
        </p:nvSpPr>
        <p:spPr bwMode="auto">
          <a:xfrm>
            <a:off x="457200" y="360363"/>
            <a:ext cx="8229600" cy="7651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rPr>
              <a:t>Thinking</a:t>
            </a:r>
          </a:p>
        </p:txBody>
      </p:sp>
      <p:sp>
        <p:nvSpPr>
          <p:cNvPr id="5" name="TextBox 4">
            <a:extLst>
              <a:ext uri="{FF2B5EF4-FFF2-40B4-BE49-F238E27FC236}">
                <a16:creationId xmlns:a16="http://schemas.microsoft.com/office/drawing/2014/main" id="{B1C52453-195E-4C35-9D02-A51177E36842}"/>
              </a:ext>
            </a:extLst>
          </p:cNvPr>
          <p:cNvSpPr txBox="1"/>
          <p:nvPr/>
        </p:nvSpPr>
        <p:spPr>
          <a:xfrm>
            <a:off x="208037" y="2266950"/>
            <a:ext cx="8642350" cy="1015663"/>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a:ea typeface="+mn-ea"/>
                <a:cs typeface="+mn-cs"/>
              </a:rPr>
              <a:t>Task: </a:t>
            </a:r>
            <a:r>
              <a:rPr kumimoji="0" lang="en-GB" sz="2000" b="0" i="0" u="none" strike="noStrike" kern="1200" cap="none" spc="0" normalizeH="0" baseline="0" noProof="0" dirty="0">
                <a:ln>
                  <a:noFill/>
                </a:ln>
                <a:solidFill>
                  <a:prstClr val="black"/>
                </a:solidFill>
                <a:effectLst/>
                <a:uLnTx/>
                <a:uFillTx/>
                <a:latin typeface="Calibri"/>
                <a:ea typeface="+mn-ea"/>
                <a:cs typeface="+mn-cs"/>
              </a:rPr>
              <a:t>Work in pairs or small groups. Discuss the following things that people have said about speaking. Use the questions next to each one to help you. Be prepared to share your ideas/viewpoints with the class.</a:t>
            </a:r>
            <a:endParaRPr kumimoji="0" lang="en-GB" sz="2000" b="1" i="0" u="none" strike="noStrike" kern="1200" cap="none" spc="0" normalizeH="0" baseline="0" noProof="0" dirty="0">
              <a:ln>
                <a:noFill/>
              </a:ln>
              <a:solidFill>
                <a:prstClr val="black"/>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1C313015-E1A8-4B5B-9F79-8F1F49E26112}"/>
              </a:ext>
            </a:extLst>
          </p:cNvPr>
          <p:cNvSpPr/>
          <p:nvPr/>
        </p:nvSpPr>
        <p:spPr>
          <a:xfrm>
            <a:off x="-30163" y="6488113"/>
            <a:ext cx="9166226" cy="369887"/>
          </a:xfrm>
          <a:prstGeom prst="rect">
            <a:avLst/>
          </a:prstGeom>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Calibri"/>
                <a:ea typeface="+mn-ea"/>
                <a:cs typeface="+mn-cs"/>
              </a:rPr>
              <a:t>Learning objective: </a:t>
            </a:r>
            <a:r>
              <a:rPr kumimoji="0" lang="en-US" altLang="en-US" sz="1800" b="0" i="0" u="none" strike="noStrike" kern="1200" cap="none" spc="0" normalizeH="0" baseline="0" noProof="0" dirty="0">
                <a:ln>
                  <a:noFill/>
                </a:ln>
                <a:solidFill>
                  <a:prstClr val="black"/>
                </a:solidFill>
                <a:effectLst/>
                <a:uLnTx/>
                <a:uFillTx/>
                <a:latin typeface="Calibri"/>
                <a:ea typeface="+mn-ea"/>
                <a:cs typeface="+mn-cs"/>
              </a:rPr>
              <a:t>to practise and develop your skills in presenting. </a:t>
            </a:r>
          </a:p>
        </p:txBody>
      </p:sp>
      <p:sp>
        <p:nvSpPr>
          <p:cNvPr id="3" name="Rectangular Callout 2">
            <a:extLst>
              <a:ext uri="{FF2B5EF4-FFF2-40B4-BE49-F238E27FC236}">
                <a16:creationId xmlns:a16="http://schemas.microsoft.com/office/drawing/2014/main" id="{BE1C0741-0ABC-4161-8C42-D6EB217D31E0}"/>
              </a:ext>
            </a:extLst>
          </p:cNvPr>
          <p:cNvSpPr/>
          <p:nvPr/>
        </p:nvSpPr>
        <p:spPr>
          <a:xfrm>
            <a:off x="250825" y="3357563"/>
            <a:ext cx="3529013" cy="1008062"/>
          </a:xfrm>
          <a:prstGeom prst="wedgeRectCallout">
            <a:avLst>
              <a:gd name="adj1" fmla="val -43654"/>
              <a:gd name="adj2" fmla="val 61597"/>
            </a:avLst>
          </a:prstGeom>
        </p:spPr>
        <p:style>
          <a:lnRef idx="1">
            <a:schemeClr val="accent5"/>
          </a:lnRef>
          <a:fillRef idx="2">
            <a:schemeClr val="accent5"/>
          </a:fillRef>
          <a:effectRef idx="1">
            <a:schemeClr val="accent5"/>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Sometimes not speaking says more than all the words in the world.</a:t>
            </a:r>
          </a:p>
        </p:txBody>
      </p:sp>
      <p:sp>
        <p:nvSpPr>
          <p:cNvPr id="6" name="Line Callout 1 5">
            <a:extLst>
              <a:ext uri="{FF2B5EF4-FFF2-40B4-BE49-F238E27FC236}">
                <a16:creationId xmlns:a16="http://schemas.microsoft.com/office/drawing/2014/main" id="{6D1B8BF2-D1BA-4277-AC25-8A1E2EFD1559}"/>
              </a:ext>
            </a:extLst>
          </p:cNvPr>
          <p:cNvSpPr/>
          <p:nvPr/>
        </p:nvSpPr>
        <p:spPr>
          <a:xfrm>
            <a:off x="5219700" y="3357563"/>
            <a:ext cx="3313113" cy="1008062"/>
          </a:xfrm>
          <a:prstGeom prst="borderCallout1">
            <a:avLst>
              <a:gd name="adj1" fmla="val 50626"/>
              <a:gd name="adj2" fmla="val -505"/>
              <a:gd name="adj3" fmla="val 50471"/>
              <a:gd name="adj4" fmla="val -42865"/>
            </a:avLst>
          </a:prstGeom>
        </p:spPr>
        <p:style>
          <a:lnRef idx="1">
            <a:schemeClr val="accent5"/>
          </a:lnRef>
          <a:fillRef idx="2">
            <a:schemeClr val="accent5"/>
          </a:fillRef>
          <a:effectRef idx="1">
            <a:schemeClr val="accent5"/>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Do you agree? Do people sometimes talk too much? How important is it to listen?</a:t>
            </a:r>
          </a:p>
        </p:txBody>
      </p:sp>
      <p:sp>
        <p:nvSpPr>
          <p:cNvPr id="13" name="Rectangular Callout 12">
            <a:extLst>
              <a:ext uri="{FF2B5EF4-FFF2-40B4-BE49-F238E27FC236}">
                <a16:creationId xmlns:a16="http://schemas.microsoft.com/office/drawing/2014/main" id="{A87859DF-A152-4B1C-B69E-00FA72E2F1F7}"/>
              </a:ext>
            </a:extLst>
          </p:cNvPr>
          <p:cNvSpPr/>
          <p:nvPr/>
        </p:nvSpPr>
        <p:spPr>
          <a:xfrm>
            <a:off x="260350" y="4724400"/>
            <a:ext cx="3519488" cy="1368425"/>
          </a:xfrm>
          <a:prstGeom prst="wedgeRectCallout">
            <a:avLst>
              <a:gd name="adj1" fmla="val -43654"/>
              <a:gd name="adj2" fmla="val 61597"/>
            </a:avLst>
          </a:prstGeom>
        </p:spPr>
        <p:style>
          <a:lnRef idx="1">
            <a:schemeClr val="accent4"/>
          </a:lnRef>
          <a:fillRef idx="2">
            <a:schemeClr val="accent4"/>
          </a:fillRef>
          <a:effectRef idx="1">
            <a:schemeClr val="accent4"/>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If young people are silent, it doesn’t mean they don’t have anything to say […] it can be that no-one has ever asked them for their opinions before.</a:t>
            </a:r>
          </a:p>
        </p:txBody>
      </p:sp>
      <p:sp>
        <p:nvSpPr>
          <p:cNvPr id="14" name="Line Callout 1 13">
            <a:extLst>
              <a:ext uri="{FF2B5EF4-FFF2-40B4-BE49-F238E27FC236}">
                <a16:creationId xmlns:a16="http://schemas.microsoft.com/office/drawing/2014/main" id="{6E626565-DEA0-453B-8880-1BD78A9D05D2}"/>
              </a:ext>
            </a:extLst>
          </p:cNvPr>
          <p:cNvSpPr/>
          <p:nvPr/>
        </p:nvSpPr>
        <p:spPr>
          <a:xfrm>
            <a:off x="5227638" y="4724400"/>
            <a:ext cx="3313112" cy="1008063"/>
          </a:xfrm>
          <a:prstGeom prst="borderCallout1">
            <a:avLst>
              <a:gd name="adj1" fmla="val 50626"/>
              <a:gd name="adj2" fmla="val -505"/>
              <a:gd name="adj3" fmla="val 50471"/>
              <a:gd name="adj4" fmla="val -42865"/>
            </a:avLst>
          </a:prstGeom>
        </p:spPr>
        <p:style>
          <a:lnRef idx="1">
            <a:schemeClr val="accent4"/>
          </a:lnRef>
          <a:fillRef idx="2">
            <a:schemeClr val="accent4"/>
          </a:fillRef>
          <a:effectRef idx="1">
            <a:schemeClr val="accent4"/>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Do you think that young people ‘are silent’? Do adults ask you for your opinions?</a:t>
            </a:r>
          </a:p>
        </p:txBody>
      </p:sp>
      <p:sp>
        <p:nvSpPr>
          <p:cNvPr id="11" name="TextBox 10">
            <a:extLst>
              <a:ext uri="{FF2B5EF4-FFF2-40B4-BE49-F238E27FC236}">
                <a16:creationId xmlns:a16="http://schemas.microsoft.com/office/drawing/2014/main" id="{CF8EE72C-92C4-4FEB-92F6-DFCBF50CC326}"/>
              </a:ext>
            </a:extLst>
          </p:cNvPr>
          <p:cNvSpPr txBox="1"/>
          <p:nvPr/>
        </p:nvSpPr>
        <p:spPr>
          <a:xfrm>
            <a:off x="6661150" y="1314450"/>
            <a:ext cx="1512888" cy="646113"/>
          </a:xfrm>
          <a:prstGeom prst="rect">
            <a:avLst/>
          </a:prstGeom>
          <a:ln/>
        </p:spPr>
        <p:style>
          <a:lnRef idx="1">
            <a:schemeClr val="accent6"/>
          </a:lnRef>
          <a:fillRef idx="2">
            <a:schemeClr val="accent6"/>
          </a:fillRef>
          <a:effectRef idx="1">
            <a:schemeClr val="accent6"/>
          </a:effectRef>
          <a:fontRef idx="minor">
            <a:schemeClr val="dk1"/>
          </a:fontRef>
        </p:style>
        <p:txBody>
          <a:bodyPr>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D54773">
                    <a:lumMod val="75000"/>
                  </a:srgbClr>
                </a:solidFill>
                <a:effectLst/>
                <a:uLnTx/>
                <a:uFillTx/>
                <a:latin typeface="Calibri"/>
                <a:ea typeface="+mn-ea"/>
                <a:cs typeface="+mn-cs"/>
              </a:rPr>
              <a:t>You have 5</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D54773">
                    <a:lumMod val="75000"/>
                  </a:srgbClr>
                </a:solidFill>
                <a:effectLst/>
                <a:uLnTx/>
                <a:uFillTx/>
                <a:latin typeface="Calibri"/>
                <a:ea typeface="+mn-ea"/>
                <a:cs typeface="+mn-cs"/>
              </a:rPr>
              <a:t>minutes</a:t>
            </a:r>
          </a:p>
        </p:txBody>
      </p:sp>
      <p:pic>
        <p:nvPicPr>
          <p:cNvPr id="3084" name="Picture 12">
            <a:extLst>
              <a:ext uri="{FF2B5EF4-FFF2-40B4-BE49-F238E27FC236}">
                <a16:creationId xmlns:a16="http://schemas.microsoft.com/office/drawing/2014/main" id="{5A656C08-8EC7-4768-B082-00B286E8E1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877004">
            <a:off x="7974013" y="882650"/>
            <a:ext cx="852487"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9">
            <a:extLst>
              <a:ext uri="{FF2B5EF4-FFF2-40B4-BE49-F238E27FC236}">
                <a16:creationId xmlns:a16="http://schemas.microsoft.com/office/drawing/2014/main" id="{FCBF3740-DC11-4FF8-A245-72269DADA6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1675" y="0"/>
            <a:ext cx="590232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11">
            <a:extLst>
              <a:ext uri="{FF2B5EF4-FFF2-40B4-BE49-F238E27FC236}">
                <a16:creationId xmlns:a16="http://schemas.microsoft.com/office/drawing/2014/main" id="{EB797AF7-8BF4-4043-A6DA-49779D9472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 y="0"/>
            <a:ext cx="326707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2">
            <a:extLst>
              <a:ext uri="{FF2B5EF4-FFF2-40B4-BE49-F238E27FC236}">
                <a16:creationId xmlns:a16="http://schemas.microsoft.com/office/drawing/2014/main" id="{5F13EBAC-5A4B-45A8-ACEF-1737F5B4EC28}"/>
              </a:ext>
            </a:extLst>
          </p:cNvPr>
          <p:cNvSpPr>
            <a:spLocks noGrp="1" noChangeArrowheads="1"/>
          </p:cNvSpPr>
          <p:nvPr>
            <p:ph type="ctrTitle"/>
          </p:nvPr>
        </p:nvSpPr>
        <p:spPr>
          <a:xfrm>
            <a:off x="827088" y="2205038"/>
            <a:ext cx="7772400" cy="3959922"/>
          </a:xfrm>
        </p:spPr>
        <p:txBody>
          <a:bodyPr anchor="ctr"/>
          <a:lstStyle/>
          <a:p>
            <a:pPr marL="457200" lvl="1" eaLnBrk="1" hangingPunct="1">
              <a:lnSpc>
                <a:spcPct val="100000"/>
              </a:lnSpc>
              <a:buFont typeface="Arial" charset="0"/>
              <a:buChar char="•"/>
              <a:defRPr/>
            </a:pPr>
            <a:br>
              <a:rPr lang="en-GB" altLang="en-US" sz="5400" b="1" dirty="0">
                <a:latin typeface="+mn-lt"/>
              </a:rPr>
            </a:br>
            <a:br>
              <a:rPr lang="en-GB" altLang="en-US" sz="5400" b="1" dirty="0">
                <a:latin typeface="+mn-lt"/>
              </a:rPr>
            </a:br>
            <a:br>
              <a:rPr lang="en-GB" altLang="en-US" sz="5400" b="1" dirty="0">
                <a:latin typeface="+mn-lt"/>
              </a:rPr>
            </a:br>
            <a:r>
              <a:rPr lang="en-GB" altLang="en-US" sz="5400" b="1" dirty="0">
                <a:latin typeface="+mn-lt"/>
              </a:rPr>
              <a:t>Present your group’s ideas.</a:t>
            </a:r>
            <a:br>
              <a:rPr lang="en-GB" altLang="en-US" sz="5400" b="1" dirty="0">
                <a:latin typeface="+mn-lt"/>
              </a:rPr>
            </a:br>
            <a:r>
              <a:rPr lang="en-GB" altLang="en-US" sz="2800" b="1" dirty="0">
                <a:latin typeface="+mn-lt"/>
              </a:rPr>
              <a:t>Listen to each group and write down a question you would like to ask. </a:t>
            </a:r>
            <a:br>
              <a:rPr lang="en-GB" altLang="en-US" sz="2800" b="1" dirty="0">
                <a:latin typeface="+mn-lt"/>
              </a:rPr>
            </a:br>
            <a:r>
              <a:rPr lang="en-GB" altLang="en-US" sz="2000" b="1" kern="1200" dirty="0">
                <a:solidFill>
                  <a:srgbClr val="FF0000"/>
                </a:solidFill>
                <a:latin typeface="Calibri"/>
                <a:ea typeface="+mn-ea"/>
                <a:cs typeface="+mn-cs"/>
              </a:rPr>
              <a:t>Remember, a good question should not require a yes or no response! Start with how, what, why to encourage a more detailed answer!</a:t>
            </a:r>
            <a:br>
              <a:rPr lang="en-GB" altLang="en-US" sz="2000" b="1" kern="1200" dirty="0">
                <a:solidFill>
                  <a:srgbClr val="FF0000"/>
                </a:solidFill>
                <a:latin typeface="Calibri"/>
                <a:ea typeface="+mn-ea"/>
                <a:cs typeface="+mn-cs"/>
              </a:rPr>
            </a:br>
            <a:r>
              <a:rPr lang="en-GB" altLang="en-US" sz="2000" b="1" kern="1200" dirty="0">
                <a:solidFill>
                  <a:schemeClr val="accent2">
                    <a:lumMod val="75000"/>
                  </a:schemeClr>
                </a:solidFill>
                <a:latin typeface="Calibri"/>
                <a:ea typeface="+mn-ea"/>
                <a:cs typeface="+mn-cs"/>
              </a:rPr>
              <a:t>ASK/RESPOND to questions.</a:t>
            </a:r>
            <a:br>
              <a:rPr lang="en-GB" altLang="en-US" sz="2000" b="1" kern="1200" dirty="0">
                <a:solidFill>
                  <a:srgbClr val="FF0000"/>
                </a:solidFill>
                <a:latin typeface="Calibri"/>
                <a:ea typeface="+mn-ea"/>
                <a:cs typeface="+mn-cs"/>
              </a:rPr>
            </a:br>
            <a:br>
              <a:rPr lang="en-GB" altLang="en-US" sz="2800" b="1" dirty="0">
                <a:latin typeface="+mn-lt"/>
              </a:rPr>
            </a:br>
            <a:br>
              <a:rPr lang="en-GB" altLang="en-US" sz="5400" b="1" dirty="0">
                <a:latin typeface="+mn-lt"/>
              </a:rPr>
            </a:br>
            <a:br>
              <a:rPr lang="en-GB" altLang="en-US" sz="5400" b="1" dirty="0">
                <a:latin typeface="+mn-lt"/>
              </a:rPr>
            </a:br>
            <a:endParaRPr lang="en-US" altLang="en-US" sz="4400" b="1" dirty="0">
              <a:latin typeface="+mn-lt"/>
            </a:endParaRPr>
          </a:p>
        </p:txBody>
      </p:sp>
      <p:sp>
        <p:nvSpPr>
          <p:cNvPr id="4101" name="Rectangle 3">
            <a:extLst>
              <a:ext uri="{FF2B5EF4-FFF2-40B4-BE49-F238E27FC236}">
                <a16:creationId xmlns:a16="http://schemas.microsoft.com/office/drawing/2014/main" id="{F41E49CC-BCE9-42DD-B4D2-F16A6A33ECE6}"/>
              </a:ext>
            </a:extLst>
          </p:cNvPr>
          <p:cNvSpPr>
            <a:spLocks noGrp="1" noChangeArrowheads="1"/>
          </p:cNvSpPr>
          <p:nvPr>
            <p:ph type="subTitle" idx="1"/>
          </p:nvPr>
        </p:nvSpPr>
        <p:spPr>
          <a:xfrm>
            <a:off x="359568" y="6213133"/>
            <a:ext cx="8424863" cy="431527"/>
          </a:xfrm>
          <a:extLst>
            <a:ext uri="{91240B29-F687-4F45-9708-019B960494DF}">
              <a14:hiddenLine xmlns:a14="http://schemas.microsoft.com/office/drawing/2010/main" w="76200">
                <a:solidFill>
                  <a:srgbClr val="000000"/>
                </a:solidFill>
                <a:miter lim="800000"/>
                <a:headEnd/>
                <a:tailEnd/>
              </a14:hiddenLine>
            </a:ext>
          </a:extLst>
        </p:spPr>
        <p:txBody>
          <a:bodyPr/>
          <a:lstStyle/>
          <a:p>
            <a:pPr eaLnBrk="1" hangingPunct="1"/>
            <a:r>
              <a:rPr lang="en-US" altLang="en-US" sz="1600" b="1" dirty="0"/>
              <a:t>Learning objective: </a:t>
            </a:r>
            <a:r>
              <a:rPr lang="en-US" altLang="en-US" sz="1600" dirty="0"/>
              <a:t>to practise and develop your skills in presenting, listening, thinking and responding. </a:t>
            </a:r>
          </a:p>
        </p:txBody>
      </p:sp>
      <p:sp>
        <p:nvSpPr>
          <p:cNvPr id="7" name="Rectangle 6">
            <a:extLst>
              <a:ext uri="{FF2B5EF4-FFF2-40B4-BE49-F238E27FC236}">
                <a16:creationId xmlns:a16="http://schemas.microsoft.com/office/drawing/2014/main" id="{972EFEC0-2F12-415E-AAFA-C9602B8E605F}"/>
              </a:ext>
            </a:extLst>
          </p:cNvPr>
          <p:cNvSpPr/>
          <p:nvPr/>
        </p:nvSpPr>
        <p:spPr>
          <a:xfrm rot="21258750">
            <a:off x="4292600" y="923925"/>
            <a:ext cx="4711700" cy="1050925"/>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a:ea typeface="+mn-ea"/>
                <a:cs typeface="+mn-cs"/>
              </a:rPr>
              <a:t>Success Criteria Focus: </a:t>
            </a:r>
            <a:r>
              <a:rPr kumimoji="0" lang="en-GB" sz="2000" b="0" i="1" u="none" strike="noStrike" kern="1200" cap="none" spc="0" normalizeH="0" baseline="0" noProof="0" dirty="0">
                <a:ln>
                  <a:noFill/>
                </a:ln>
                <a:solidFill>
                  <a:prstClr val="black"/>
                </a:solidFill>
                <a:effectLst/>
                <a:uLnTx/>
                <a:uFillTx/>
                <a:latin typeface="Adobe Caslon Pro Bold" pitchFamily="18" charset="0"/>
                <a:ea typeface="+mn-ea"/>
                <a:cs typeface="+mn-cs"/>
              </a:rPr>
              <a:t>“To use a good quality of standard English and to </a:t>
            </a:r>
            <a:r>
              <a:rPr kumimoji="0" lang="en-GB" sz="2000" b="1" i="1" u="none" strike="noStrike" kern="1200" cap="none" spc="0" normalizeH="0" baseline="0" noProof="0" dirty="0">
                <a:ln>
                  <a:noFill/>
                </a:ln>
                <a:solidFill>
                  <a:prstClr val="black"/>
                </a:solidFill>
                <a:effectLst/>
                <a:uLnTx/>
                <a:uFillTx/>
                <a:latin typeface="Adobe Caslon Pro Bold" pitchFamily="18" charset="0"/>
                <a:ea typeface="+mn-ea"/>
                <a:cs typeface="+mn-cs"/>
              </a:rPr>
              <a:t>listen and ask thoughtful questions”</a:t>
            </a:r>
            <a:endParaRPr kumimoji="0" lang="en-GB" sz="2000" b="0" i="1" u="none" strike="noStrike" kern="1200" cap="none" spc="0" normalizeH="0" baseline="0" noProof="0" dirty="0">
              <a:ln>
                <a:noFill/>
              </a:ln>
              <a:solidFill>
                <a:prstClr val="black"/>
              </a:solidFill>
              <a:effectLst/>
              <a:uLnTx/>
              <a:uFillTx/>
              <a:latin typeface="Adobe Caslon Pro Bold" pitchFamily="18" charset="0"/>
              <a:ea typeface="+mn-ea"/>
              <a:cs typeface="+mn-cs"/>
            </a:endParaRPr>
          </a:p>
        </p:txBody>
      </p:sp>
    </p:spTree>
    <p:extLst>
      <p:ext uri="{BB962C8B-B14F-4D97-AF65-F5344CB8AC3E}">
        <p14:creationId xmlns:p14="http://schemas.microsoft.com/office/powerpoint/2010/main" val="1663665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1150</Words>
  <Application>Microsoft Office PowerPoint</Application>
  <PresentationFormat>On-screen Show (4:3)</PresentationFormat>
  <Paragraphs>118</Paragraphs>
  <Slides>13</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13</vt:i4>
      </vt:variant>
    </vt:vector>
  </HeadingPairs>
  <TitlesOfParts>
    <vt:vector size="21" baseType="lpstr">
      <vt:lpstr>Adobe Caslon Pro Bold</vt:lpstr>
      <vt:lpstr>Arial</vt:lpstr>
      <vt:lpstr>Calibri</vt:lpstr>
      <vt:lpstr>Calibri Light</vt:lpstr>
      <vt:lpstr>Jokerman</vt:lpstr>
      <vt:lpstr>Office Theme</vt:lpstr>
      <vt:lpstr>1_Office Theme</vt:lpstr>
      <vt:lpstr>2_Office Theme</vt:lpstr>
      <vt:lpstr>Spoken Language Endorsement</vt:lpstr>
      <vt:lpstr>PowerPoint Presentation</vt:lpstr>
      <vt:lpstr>Success Criteria</vt:lpstr>
      <vt:lpstr>Spoken Language Endorsement</vt:lpstr>
      <vt:lpstr>Topics</vt:lpstr>
      <vt:lpstr>Preparing for your Presentation</vt:lpstr>
      <vt:lpstr>PowerPoint Presentation</vt:lpstr>
      <vt:lpstr>PowerPoint Presentation</vt:lpstr>
      <vt:lpstr>   Present your group’s ideas. Listen to each group and write down a question you would like to ask.  Remember, a good question should not require a yes or no response! Start with how, what, why to encourage a more detailed answer! ASK/RESPOND to questions.    </vt:lpstr>
      <vt:lpstr>Preparing for your Presentation</vt:lpstr>
      <vt:lpstr>https://www.youtube.com/watch?v=Zkb-zg4JCLk     </vt:lpstr>
      <vt:lpstr>Discuss and share….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Spoken Language Endorsement</dc:title>
  <dc:creator>ewalker</dc:creator>
  <cp:lastModifiedBy>Beverley Graham</cp:lastModifiedBy>
  <cp:revision>31</cp:revision>
  <dcterms:created xsi:type="dcterms:W3CDTF">2016-04-27T08:41:45Z</dcterms:created>
  <dcterms:modified xsi:type="dcterms:W3CDTF">2020-10-04T12:11:23Z</dcterms:modified>
</cp:coreProperties>
</file>